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41"/>
  </p:notesMasterIdLst>
  <p:sldIdLst>
    <p:sldId id="274" r:id="rId2"/>
    <p:sldId id="276" r:id="rId3"/>
    <p:sldId id="370" r:id="rId4"/>
    <p:sldId id="371" r:id="rId5"/>
    <p:sldId id="372" r:id="rId6"/>
    <p:sldId id="373" r:id="rId7"/>
    <p:sldId id="375" r:id="rId8"/>
    <p:sldId id="376" r:id="rId9"/>
    <p:sldId id="369" r:id="rId10"/>
    <p:sldId id="277" r:id="rId11"/>
    <p:sldId id="278" r:id="rId12"/>
    <p:sldId id="279" r:id="rId13"/>
    <p:sldId id="280" r:id="rId14"/>
    <p:sldId id="281" r:id="rId15"/>
    <p:sldId id="282" r:id="rId16"/>
    <p:sldId id="334" r:id="rId17"/>
    <p:sldId id="283" r:id="rId18"/>
    <p:sldId id="284" r:id="rId19"/>
    <p:sldId id="287" r:id="rId20"/>
    <p:sldId id="288" r:id="rId21"/>
    <p:sldId id="289" r:id="rId22"/>
    <p:sldId id="389" r:id="rId23"/>
    <p:sldId id="291" r:id="rId24"/>
    <p:sldId id="299" r:id="rId25"/>
    <p:sldId id="300" r:id="rId26"/>
    <p:sldId id="301" r:id="rId27"/>
    <p:sldId id="302" r:id="rId28"/>
    <p:sldId id="303" r:id="rId29"/>
    <p:sldId id="304" r:id="rId30"/>
    <p:sldId id="305" r:id="rId31"/>
    <p:sldId id="309" r:id="rId32"/>
    <p:sldId id="310" r:id="rId33"/>
    <p:sldId id="311" r:id="rId34"/>
    <p:sldId id="312" r:id="rId35"/>
    <p:sldId id="316" r:id="rId36"/>
    <p:sldId id="317" r:id="rId37"/>
    <p:sldId id="318" r:id="rId38"/>
    <p:sldId id="319" r:id="rId39"/>
    <p:sldId id="320" r:id="rId40"/>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0B2A6E-5127-4DD1-91EC-DD7CA4DF49C6}" v="13" dt="2023-10-16T16:55:08.705"/>
  </p1510:revLst>
</p1510:revInfo>
</file>

<file path=ppt/tableStyles.xml><?xml version="1.0" encoding="utf-8"?>
<a:tblStyleLst xmlns:a="http://schemas.openxmlformats.org/drawingml/2006/main" def="{5C22544A-7EE6-4342-B048-85BDC9FD1C3A}">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4200" autoAdjust="0"/>
  </p:normalViewPr>
  <p:slideViewPr>
    <p:cSldViewPr>
      <p:cViewPr varScale="1">
        <p:scale>
          <a:sx n="52" d="100"/>
          <a:sy n="52" d="100"/>
        </p:scale>
        <p:origin x="1842"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if Muhammad" userId="6b0af2cb-2f76-400b-94d9-178b55ef4f85" providerId="ADAL" clId="{ED0B2A6E-5127-4DD1-91EC-DD7CA4DF49C6}"/>
    <pc:docChg chg="delSld modSld">
      <pc:chgData name="Asif Muhammad" userId="6b0af2cb-2f76-400b-94d9-178b55ef4f85" providerId="ADAL" clId="{ED0B2A6E-5127-4DD1-91EC-DD7CA4DF49C6}" dt="2023-10-16T16:55:08.705" v="22" actId="14100"/>
      <pc:docMkLst>
        <pc:docMk/>
      </pc:docMkLst>
      <pc:sldChg chg="modSp mod">
        <pc:chgData name="Asif Muhammad" userId="6b0af2cb-2f76-400b-94d9-178b55ef4f85" providerId="ADAL" clId="{ED0B2A6E-5127-4DD1-91EC-DD7CA4DF49C6}" dt="2023-10-16T04:18:46.597" v="6" actId="6549"/>
        <pc:sldMkLst>
          <pc:docMk/>
          <pc:sldMk cId="0" sldId="274"/>
        </pc:sldMkLst>
        <pc:spChg chg="mod">
          <ac:chgData name="Asif Muhammad" userId="6b0af2cb-2f76-400b-94d9-178b55ef4f85" providerId="ADAL" clId="{ED0B2A6E-5127-4DD1-91EC-DD7CA4DF49C6}" dt="2023-10-16T04:18:46.597" v="6" actId="6549"/>
          <ac:spMkLst>
            <pc:docMk/>
            <pc:sldMk cId="0" sldId="274"/>
            <ac:spMk id="72706" creationId="{FF23E889-4091-23D0-5F90-EB8292ECB021}"/>
          </ac:spMkLst>
        </pc:spChg>
      </pc:sldChg>
      <pc:sldChg chg="modSp">
        <pc:chgData name="Asif Muhammad" userId="6b0af2cb-2f76-400b-94d9-178b55ef4f85" providerId="ADAL" clId="{ED0B2A6E-5127-4DD1-91EC-DD7CA4DF49C6}" dt="2023-10-16T16:54:49.638" v="21" actId="14100"/>
        <pc:sldMkLst>
          <pc:docMk/>
          <pc:sldMk cId="0" sldId="281"/>
        </pc:sldMkLst>
        <pc:spChg chg="mod">
          <ac:chgData name="Asif Muhammad" userId="6b0af2cb-2f76-400b-94d9-178b55ef4f85" providerId="ADAL" clId="{ED0B2A6E-5127-4DD1-91EC-DD7CA4DF49C6}" dt="2023-10-16T16:54:49.638" v="21" actId="14100"/>
          <ac:spMkLst>
            <pc:docMk/>
            <pc:sldMk cId="0" sldId="281"/>
            <ac:spMk id="41986" creationId="{D1304E69-F940-41A6-181A-51B3BE870D3A}"/>
          </ac:spMkLst>
        </pc:spChg>
      </pc:sldChg>
      <pc:sldChg chg="modSp">
        <pc:chgData name="Asif Muhammad" userId="6b0af2cb-2f76-400b-94d9-178b55ef4f85" providerId="ADAL" clId="{ED0B2A6E-5127-4DD1-91EC-DD7CA4DF49C6}" dt="2023-10-16T16:55:08.705" v="22" actId="14100"/>
        <pc:sldMkLst>
          <pc:docMk/>
          <pc:sldMk cId="0" sldId="287"/>
        </pc:sldMkLst>
        <pc:spChg chg="mod">
          <ac:chgData name="Asif Muhammad" userId="6b0af2cb-2f76-400b-94d9-178b55ef4f85" providerId="ADAL" clId="{ED0B2A6E-5127-4DD1-91EC-DD7CA4DF49C6}" dt="2023-10-16T16:55:08.705" v="22" actId="14100"/>
          <ac:spMkLst>
            <pc:docMk/>
            <pc:sldMk cId="0" sldId="287"/>
            <ac:spMk id="51201" creationId="{729B4F88-E3F9-A756-DE9E-2A1F456D4BF1}"/>
          </ac:spMkLst>
        </pc:spChg>
      </pc:sldChg>
      <pc:sldChg chg="modSp mod">
        <pc:chgData name="Asif Muhammad" userId="6b0af2cb-2f76-400b-94d9-178b55ef4f85" providerId="ADAL" clId="{ED0B2A6E-5127-4DD1-91EC-DD7CA4DF49C6}" dt="2023-10-16T16:30:56.558" v="16" actId="1076"/>
        <pc:sldMkLst>
          <pc:docMk/>
          <pc:sldMk cId="0" sldId="300"/>
        </pc:sldMkLst>
        <pc:spChg chg="mod">
          <ac:chgData name="Asif Muhammad" userId="6b0af2cb-2f76-400b-94d9-178b55ef4f85" providerId="ADAL" clId="{ED0B2A6E-5127-4DD1-91EC-DD7CA4DF49C6}" dt="2023-10-16T16:30:46.632" v="14" actId="14100"/>
          <ac:spMkLst>
            <pc:docMk/>
            <pc:sldMk cId="0" sldId="300"/>
            <ac:spMk id="63490" creationId="{6D334F3B-40B7-9A1D-B578-94C9AAC6B284}"/>
          </ac:spMkLst>
        </pc:spChg>
        <pc:picChg chg="mod">
          <ac:chgData name="Asif Muhammad" userId="6b0af2cb-2f76-400b-94d9-178b55ef4f85" providerId="ADAL" clId="{ED0B2A6E-5127-4DD1-91EC-DD7CA4DF49C6}" dt="2023-10-16T16:30:56.558" v="16" actId="1076"/>
          <ac:picMkLst>
            <pc:docMk/>
            <pc:sldMk cId="0" sldId="300"/>
            <ac:picMk id="63491" creationId="{228657B1-6EE0-220F-F3C8-A65D56D24EE1}"/>
          </ac:picMkLst>
        </pc:picChg>
      </pc:sldChg>
      <pc:sldChg chg="modNotesTx">
        <pc:chgData name="Asif Muhammad" userId="6b0af2cb-2f76-400b-94d9-178b55ef4f85" providerId="ADAL" clId="{ED0B2A6E-5127-4DD1-91EC-DD7CA4DF49C6}" dt="2023-10-16T16:42:44.830" v="17"/>
        <pc:sldMkLst>
          <pc:docMk/>
          <pc:sldMk cId="0" sldId="310"/>
        </pc:sldMkLst>
      </pc:sldChg>
      <pc:sldChg chg="modSp">
        <pc:chgData name="Asif Muhammad" userId="6b0af2cb-2f76-400b-94d9-178b55ef4f85" providerId="ADAL" clId="{ED0B2A6E-5127-4DD1-91EC-DD7CA4DF49C6}" dt="2023-10-16T16:51:32.227" v="19" actId="1076"/>
        <pc:sldMkLst>
          <pc:docMk/>
          <pc:sldMk cId="0" sldId="318"/>
        </pc:sldMkLst>
        <pc:spChg chg="mod">
          <ac:chgData name="Asif Muhammad" userId="6b0af2cb-2f76-400b-94d9-178b55ef4f85" providerId="ADAL" clId="{ED0B2A6E-5127-4DD1-91EC-DD7CA4DF49C6}" dt="2023-10-16T16:51:32.227" v="19" actId="1076"/>
          <ac:spMkLst>
            <pc:docMk/>
            <pc:sldMk cId="0" sldId="318"/>
            <ac:spMk id="416" creationId="{D5315EEE-5AEA-FE66-C8D6-0B6A80ABA985}"/>
          </ac:spMkLst>
        </pc:spChg>
        <pc:picChg chg="mod">
          <ac:chgData name="Asif Muhammad" userId="6b0af2cb-2f76-400b-94d9-178b55ef4f85" providerId="ADAL" clId="{ED0B2A6E-5127-4DD1-91EC-DD7CA4DF49C6}" dt="2023-10-16T16:51:28.390" v="18" actId="1076"/>
          <ac:picMkLst>
            <pc:docMk/>
            <pc:sldMk cId="0" sldId="318"/>
            <ac:picMk id="88065" creationId="{7A6A672D-14AD-5177-BFD2-68641C636A8D}"/>
          </ac:picMkLst>
        </pc:picChg>
        <pc:cxnChg chg="mod">
          <ac:chgData name="Asif Muhammad" userId="6b0af2cb-2f76-400b-94d9-178b55ef4f85" providerId="ADAL" clId="{ED0B2A6E-5127-4DD1-91EC-DD7CA4DF49C6}" dt="2023-10-16T16:51:28.390" v="18" actId="1076"/>
          <ac:cxnSpMkLst>
            <pc:docMk/>
            <pc:sldMk cId="0" sldId="318"/>
            <ac:cxnSpMk id="415" creationId="{C9234D4F-CE71-FB54-9D7A-46D1E318D1B7}"/>
          </ac:cxnSpMkLst>
        </pc:cxnChg>
      </pc:sldChg>
      <pc:sldChg chg="modSp">
        <pc:chgData name="Asif Muhammad" userId="6b0af2cb-2f76-400b-94d9-178b55ef4f85" providerId="ADAL" clId="{ED0B2A6E-5127-4DD1-91EC-DD7CA4DF49C6}" dt="2023-10-16T16:54:34.296" v="20" actId="14100"/>
        <pc:sldMkLst>
          <pc:docMk/>
          <pc:sldMk cId="0" sldId="372"/>
        </pc:sldMkLst>
        <pc:picChg chg="mod">
          <ac:chgData name="Asif Muhammad" userId="6b0af2cb-2f76-400b-94d9-178b55ef4f85" providerId="ADAL" clId="{ED0B2A6E-5127-4DD1-91EC-DD7CA4DF49C6}" dt="2023-10-16T16:54:34.296" v="20" actId="14100"/>
          <ac:picMkLst>
            <pc:docMk/>
            <pc:sldMk cId="0" sldId="372"/>
            <ac:picMk id="23554" creationId="{81B3FF8C-C427-A2F3-A892-12106A2CFF06}"/>
          </ac:picMkLst>
        </pc:picChg>
      </pc:sldChg>
      <pc:sldChg chg="del">
        <pc:chgData name="Asif Muhammad" userId="6b0af2cb-2f76-400b-94d9-178b55ef4f85" providerId="ADAL" clId="{ED0B2A6E-5127-4DD1-91EC-DD7CA4DF49C6}" dt="2023-10-16T04:18:52.248" v="7" actId="47"/>
        <pc:sldMkLst>
          <pc:docMk/>
          <pc:sldMk cId="0" sldId="3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C4752D70-D1BB-3009-B014-C15BF76B8C16}"/>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ＭＳ Ｐゴシック" charset="0"/>
                <a:cs typeface="+mn-cs"/>
              </a:defRPr>
            </a:lvl1pPr>
          </a:lstStyle>
          <a:p>
            <a:pPr>
              <a:defRPr/>
            </a:pPr>
            <a:endParaRPr lang="en-US"/>
          </a:p>
        </p:txBody>
      </p:sp>
      <p:sp>
        <p:nvSpPr>
          <p:cNvPr id="53251" name="Rectangle 3">
            <a:extLst>
              <a:ext uri="{FF2B5EF4-FFF2-40B4-BE49-F238E27FC236}">
                <a16:creationId xmlns:a16="http://schemas.microsoft.com/office/drawing/2014/main" id="{F7BF40DA-B156-C106-F01B-2D1211B2F47D}"/>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0"/>
                <a:cs typeface="+mn-cs"/>
              </a:defRPr>
            </a:lvl1pPr>
          </a:lstStyle>
          <a:p>
            <a:pPr>
              <a:defRPr/>
            </a:pPr>
            <a:endParaRPr lang="en-US"/>
          </a:p>
        </p:txBody>
      </p:sp>
      <p:sp>
        <p:nvSpPr>
          <p:cNvPr id="13316" name="Rectangle 4">
            <a:extLst>
              <a:ext uri="{FF2B5EF4-FFF2-40B4-BE49-F238E27FC236}">
                <a16:creationId xmlns:a16="http://schemas.microsoft.com/office/drawing/2014/main" id="{2EC96CC0-500C-89B9-EA8C-121A5D207E9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3" name="Rectangle 5">
            <a:extLst>
              <a:ext uri="{FF2B5EF4-FFF2-40B4-BE49-F238E27FC236}">
                <a16:creationId xmlns:a16="http://schemas.microsoft.com/office/drawing/2014/main" id="{4F8C0276-0A52-E0A7-99E5-1077567F1214}"/>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3254" name="Rectangle 6">
            <a:extLst>
              <a:ext uri="{FF2B5EF4-FFF2-40B4-BE49-F238E27FC236}">
                <a16:creationId xmlns:a16="http://schemas.microsoft.com/office/drawing/2014/main" id="{1D0C255B-896E-836D-7B7D-A3EEF774646B}"/>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ＭＳ Ｐゴシック" charset="0"/>
                <a:cs typeface="+mn-cs"/>
              </a:defRPr>
            </a:lvl1pPr>
          </a:lstStyle>
          <a:p>
            <a:pPr>
              <a:defRPr/>
            </a:pPr>
            <a:endParaRPr lang="en-US"/>
          </a:p>
        </p:txBody>
      </p:sp>
      <p:sp>
        <p:nvSpPr>
          <p:cNvPr id="53255" name="Rectangle 7">
            <a:extLst>
              <a:ext uri="{FF2B5EF4-FFF2-40B4-BE49-F238E27FC236}">
                <a16:creationId xmlns:a16="http://schemas.microsoft.com/office/drawing/2014/main" id="{FA0AE7C5-C92C-0557-28E1-575314828B8A}"/>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90BDB733-1B55-4703-A1FC-E58757CC53E5}"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B03DEA16-CA87-EB5C-C79C-17294FE0722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1A25EE8-550A-44D0-A6B1-8DE89EE366D9}" type="slidenum">
              <a:rPr lang="en-US" altLang="en-US"/>
              <a:pPr>
                <a:spcBef>
                  <a:spcPct val="0"/>
                </a:spcBef>
              </a:pPr>
              <a:t>1</a:t>
            </a:fld>
            <a:endParaRPr lang="en-US" altLang="en-US"/>
          </a:p>
        </p:txBody>
      </p:sp>
      <p:sp>
        <p:nvSpPr>
          <p:cNvPr id="15362" name="Rectangle 2">
            <a:extLst>
              <a:ext uri="{FF2B5EF4-FFF2-40B4-BE49-F238E27FC236}">
                <a16:creationId xmlns:a16="http://schemas.microsoft.com/office/drawing/2014/main" id="{144CAFB5-9B19-E68C-36BD-DCA458FA893C}"/>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D7AE79DB-35FD-7887-F443-4EE6AAFB8F43}"/>
              </a:ext>
            </a:extLst>
          </p:cNvPr>
          <p:cNvSpPr>
            <a:spLocks noGrp="1" noChangeArrowheads="1"/>
          </p:cNvSpPr>
          <p:nvPr>
            <p:ph type="body" idx="1"/>
          </p:nvPr>
        </p:nvSpPr>
        <p:spPr/>
        <p:txBody>
          <a:bodyPr/>
          <a:lstStyle/>
          <a:p>
            <a:pPr eaLnBrk="1" hangingPunct="1">
              <a:defRPr/>
            </a:pPr>
            <a:endParaRPr lang="fr-FR">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817" name="Google Shape;37;g36712d49e_027:notes">
            <a:extLst>
              <a:ext uri="{FF2B5EF4-FFF2-40B4-BE49-F238E27FC236}">
                <a16:creationId xmlns:a16="http://schemas.microsoft.com/office/drawing/2014/main" id="{F357A0E5-ABF0-DC60-4E03-ED94686DE059}"/>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34818" name="Google Shape;38;g36712d49e_027:notes">
            <a:extLst>
              <a:ext uri="{FF2B5EF4-FFF2-40B4-BE49-F238E27FC236}">
                <a16:creationId xmlns:a16="http://schemas.microsoft.com/office/drawing/2014/main" id="{5C31631C-6A7E-E951-5C53-C0F41EC5EED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6865" name="Google Shape;42;g36aa5169d_00:notes">
            <a:extLst>
              <a:ext uri="{FF2B5EF4-FFF2-40B4-BE49-F238E27FC236}">
                <a16:creationId xmlns:a16="http://schemas.microsoft.com/office/drawing/2014/main" id="{AA31FBD2-C141-3D65-1A1A-96FC33099D06}"/>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36866" name="Google Shape;43;g36aa5169d_00:notes">
            <a:extLst>
              <a:ext uri="{FF2B5EF4-FFF2-40B4-BE49-F238E27FC236}">
                <a16:creationId xmlns:a16="http://schemas.microsoft.com/office/drawing/2014/main" id="{80F0219F-8F05-AF8C-D241-9A967260A71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Google Shape;50;g36997a2ca_024:notes">
            <a:extLst>
              <a:ext uri="{FF2B5EF4-FFF2-40B4-BE49-F238E27FC236}">
                <a16:creationId xmlns:a16="http://schemas.microsoft.com/office/drawing/2014/main" id="{7CAF251F-8421-FEC9-EDB6-0E21FA8CAF00}"/>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38914" name="Google Shape;51;g36997a2ca_024:notes">
            <a:extLst>
              <a:ext uri="{FF2B5EF4-FFF2-40B4-BE49-F238E27FC236}">
                <a16:creationId xmlns:a16="http://schemas.microsoft.com/office/drawing/2014/main" id="{F655F27E-E373-8B68-A6DF-0936D9221CA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1" name="Google Shape;56;g36aa5169d_07:notes">
            <a:extLst>
              <a:ext uri="{FF2B5EF4-FFF2-40B4-BE49-F238E27FC236}">
                <a16:creationId xmlns:a16="http://schemas.microsoft.com/office/drawing/2014/main" id="{3D5F6517-1661-3040-8247-52467C490D43}"/>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40962" name="Google Shape;57;g36aa5169d_07:notes">
            <a:extLst>
              <a:ext uri="{FF2B5EF4-FFF2-40B4-BE49-F238E27FC236}">
                <a16:creationId xmlns:a16="http://schemas.microsoft.com/office/drawing/2014/main" id="{92A276CD-05BF-FD8D-AF92-BA38EE41BCB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r>
              <a:rPr lang="en-US" altLang="en-US">
                <a:latin typeface="Arial" panose="020B0604020202020204" pitchFamily="34" charset="0"/>
                <a:ea typeface="ＭＳ Ｐゴシック" panose="020B0600070205080204" pitchFamily="34" charset="-128"/>
              </a:rPr>
              <a:t>Not adequate for most people.  Certainly not for companies/services.  So we see lots of methods to try to improve/change the tradeoff between convenience, security, availability.  Also privacy.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Google Shape;62;g36aa5169d_013:notes">
            <a:extLst>
              <a:ext uri="{FF2B5EF4-FFF2-40B4-BE49-F238E27FC236}">
                <a16:creationId xmlns:a16="http://schemas.microsoft.com/office/drawing/2014/main" id="{8A775E65-D5E5-426B-E94A-D58CCDB9C033}"/>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43010" name="Google Shape;63;g36aa5169d_013:notes">
            <a:extLst>
              <a:ext uri="{FF2B5EF4-FFF2-40B4-BE49-F238E27FC236}">
                <a16:creationId xmlns:a16="http://schemas.microsoft.com/office/drawing/2014/main" id="{EDC44E73-B691-5FEA-2B4D-FCC03DD86FF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7" name="Google Shape;68;g36ef38f01_31:notes">
            <a:extLst>
              <a:ext uri="{FF2B5EF4-FFF2-40B4-BE49-F238E27FC236}">
                <a16:creationId xmlns:a16="http://schemas.microsoft.com/office/drawing/2014/main" id="{E000678E-ABC1-E35E-98B2-A7C6AF9AC34D}"/>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45058" name="Google Shape;69;g36ef38f01_31:notes">
            <a:extLst>
              <a:ext uri="{FF2B5EF4-FFF2-40B4-BE49-F238E27FC236}">
                <a16:creationId xmlns:a16="http://schemas.microsoft.com/office/drawing/2014/main" id="{15B62E96-4FFC-FDE8-11CF-37D4D72639F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8129" name="Google Shape;75;g36aa5169d_023:notes">
            <a:extLst>
              <a:ext uri="{FF2B5EF4-FFF2-40B4-BE49-F238E27FC236}">
                <a16:creationId xmlns:a16="http://schemas.microsoft.com/office/drawing/2014/main" id="{4E33D1DB-01D7-48B5-D2F2-0FC84568AADB}"/>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48130" name="Google Shape;76;g36aa5169d_023:notes">
            <a:extLst>
              <a:ext uri="{FF2B5EF4-FFF2-40B4-BE49-F238E27FC236}">
                <a16:creationId xmlns:a16="http://schemas.microsoft.com/office/drawing/2014/main" id="{7ED47B60-D13B-D1CE-C5B4-433D1B7732B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0177" name="Google Shape;80;g36aa5169d_018:notes">
            <a:extLst>
              <a:ext uri="{FF2B5EF4-FFF2-40B4-BE49-F238E27FC236}">
                <a16:creationId xmlns:a16="http://schemas.microsoft.com/office/drawing/2014/main" id="{5CA78E95-C025-0DC5-6FD9-16D5410EE387}"/>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50178" name="Google Shape;81;g36aa5169d_018:notes">
            <a:extLst>
              <a:ext uri="{FF2B5EF4-FFF2-40B4-BE49-F238E27FC236}">
                <a16:creationId xmlns:a16="http://schemas.microsoft.com/office/drawing/2014/main" id="{59CBD962-ABC7-3869-A492-1C021CA54BD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2225" name="Google Shape;128;g36ef38f01_452:notes">
            <a:extLst>
              <a:ext uri="{FF2B5EF4-FFF2-40B4-BE49-F238E27FC236}">
                <a16:creationId xmlns:a16="http://schemas.microsoft.com/office/drawing/2014/main" id="{D8FE4BFE-A690-5180-8533-C2E42DF529C4}"/>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52226" name="Google Shape;129;g36ef38f01_452:notes">
            <a:extLst>
              <a:ext uri="{FF2B5EF4-FFF2-40B4-BE49-F238E27FC236}">
                <a16:creationId xmlns:a16="http://schemas.microsoft.com/office/drawing/2014/main" id="{C2FF1C8C-46D1-7CB1-0E55-D60609B6C00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Google Shape;133;g36ef38f01_457:notes">
            <a:extLst>
              <a:ext uri="{FF2B5EF4-FFF2-40B4-BE49-F238E27FC236}">
                <a16:creationId xmlns:a16="http://schemas.microsoft.com/office/drawing/2014/main" id="{FD7284F7-2F38-00B0-CD01-4C2872656F76}"/>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54274" name="Google Shape;134;g36ef38f01_457:notes">
            <a:extLst>
              <a:ext uri="{FF2B5EF4-FFF2-40B4-BE49-F238E27FC236}">
                <a16:creationId xmlns:a16="http://schemas.microsoft.com/office/drawing/2014/main" id="{FC459A6F-28F0-EB8A-FB1D-BF20B666D84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3" name="Google Shape;32;g36712d49e_022:notes">
            <a:extLst>
              <a:ext uri="{FF2B5EF4-FFF2-40B4-BE49-F238E27FC236}">
                <a16:creationId xmlns:a16="http://schemas.microsoft.com/office/drawing/2014/main" id="{7D492F90-4F6B-BBFE-5607-AB9965C1C955}"/>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8434" name="Google Shape;33;g36712d49e_022:notes">
            <a:extLst>
              <a:ext uri="{FF2B5EF4-FFF2-40B4-BE49-F238E27FC236}">
                <a16:creationId xmlns:a16="http://schemas.microsoft.com/office/drawing/2014/main" id="{E82109B4-1820-E44D-BC0A-6E358931EC8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6321" name="Google Shape;143;g36ef38f01_467:notes">
            <a:extLst>
              <a:ext uri="{FF2B5EF4-FFF2-40B4-BE49-F238E27FC236}">
                <a16:creationId xmlns:a16="http://schemas.microsoft.com/office/drawing/2014/main" id="{9EDD4579-6BBA-9E39-C3D3-9484EFCDD0CD}"/>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56322" name="Google Shape;144;g36ef38f01_467:notes">
            <a:extLst>
              <a:ext uri="{FF2B5EF4-FFF2-40B4-BE49-F238E27FC236}">
                <a16:creationId xmlns:a16="http://schemas.microsoft.com/office/drawing/2014/main" id="{F8D388AA-1415-1161-B8E4-B101CEE6370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8369" name="Google Shape;166;g36ef38f01_497:notes">
            <a:extLst>
              <a:ext uri="{FF2B5EF4-FFF2-40B4-BE49-F238E27FC236}">
                <a16:creationId xmlns:a16="http://schemas.microsoft.com/office/drawing/2014/main" id="{6FB0F874-16C7-05EA-D8DD-BFFBEF97FE69}"/>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58370" name="Google Shape;167;g36ef38f01_497:notes">
            <a:extLst>
              <a:ext uri="{FF2B5EF4-FFF2-40B4-BE49-F238E27FC236}">
                <a16:creationId xmlns:a16="http://schemas.microsoft.com/office/drawing/2014/main" id="{01383A31-A5E0-E3E4-53C9-36587EDE02C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0417" name="Google Shape;193;g36aa5169d_080:notes">
            <a:extLst>
              <a:ext uri="{FF2B5EF4-FFF2-40B4-BE49-F238E27FC236}">
                <a16:creationId xmlns:a16="http://schemas.microsoft.com/office/drawing/2014/main" id="{58103D69-4531-70A7-F948-569FB6B9878A}"/>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60418" name="Google Shape;194;g36aa5169d_080:notes">
            <a:extLst>
              <a:ext uri="{FF2B5EF4-FFF2-40B4-BE49-F238E27FC236}">
                <a16:creationId xmlns:a16="http://schemas.microsoft.com/office/drawing/2014/main" id="{11E577B6-6D54-BA75-1165-38AC10DF254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r>
              <a:rPr lang="en-US" altLang="en-US">
                <a:latin typeface="Arial" panose="020B0604020202020204" pitchFamily="34" charset="0"/>
                <a:ea typeface="ＭＳ Ｐゴシック" panose="020B0600070205080204" pitchFamily="34" charset="-128"/>
              </a:rPr>
              <a:t>Highlight activity of stealing these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2465" name="Google Shape;260;g36aa5169d_092:notes">
            <a:extLst>
              <a:ext uri="{FF2B5EF4-FFF2-40B4-BE49-F238E27FC236}">
                <a16:creationId xmlns:a16="http://schemas.microsoft.com/office/drawing/2014/main" id="{0A129B3E-7728-B9F1-60D9-8CF1DBA5AAB2}"/>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62466" name="Google Shape;261;g36aa5169d_092:notes">
            <a:extLst>
              <a:ext uri="{FF2B5EF4-FFF2-40B4-BE49-F238E27FC236}">
                <a16:creationId xmlns:a16="http://schemas.microsoft.com/office/drawing/2014/main" id="{CC3B9F06-B8B0-F986-99CC-A009D6DB8BD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4513" name="Google Shape;265;g36aa5169d_0172:notes">
            <a:extLst>
              <a:ext uri="{FF2B5EF4-FFF2-40B4-BE49-F238E27FC236}">
                <a16:creationId xmlns:a16="http://schemas.microsoft.com/office/drawing/2014/main" id="{B7F9D319-D2AA-E2F1-03E4-4BA7563D0263}"/>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64514" name="Google Shape;266;g36aa5169d_0172:notes">
            <a:extLst>
              <a:ext uri="{FF2B5EF4-FFF2-40B4-BE49-F238E27FC236}">
                <a16:creationId xmlns:a16="http://schemas.microsoft.com/office/drawing/2014/main" id="{F4F092F2-87ED-0D20-C199-20D37621680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6561" name="Google Shape;272;g36aa5169d_0179:notes">
            <a:extLst>
              <a:ext uri="{FF2B5EF4-FFF2-40B4-BE49-F238E27FC236}">
                <a16:creationId xmlns:a16="http://schemas.microsoft.com/office/drawing/2014/main" id="{CEDAE520-E84B-F2AA-F94C-C1F9B0EBB58C}"/>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66562" name="Google Shape;273;g36aa5169d_0179:notes">
            <a:extLst>
              <a:ext uri="{FF2B5EF4-FFF2-40B4-BE49-F238E27FC236}">
                <a16:creationId xmlns:a16="http://schemas.microsoft.com/office/drawing/2014/main" id="{4CBF7E69-ED39-1FA0-AE8A-99104F072A9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8609" name="Google Shape;278;g36aa5169d_0185:notes">
            <a:extLst>
              <a:ext uri="{FF2B5EF4-FFF2-40B4-BE49-F238E27FC236}">
                <a16:creationId xmlns:a16="http://schemas.microsoft.com/office/drawing/2014/main" id="{60FF27EC-A910-D020-B445-26EF57094644}"/>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68610" name="Google Shape;279;g36aa5169d_0185:notes">
            <a:extLst>
              <a:ext uri="{FF2B5EF4-FFF2-40B4-BE49-F238E27FC236}">
                <a16:creationId xmlns:a16="http://schemas.microsoft.com/office/drawing/2014/main" id="{789AFB84-8CEF-4A42-F95F-A31516D37DA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0657" name="Google Shape;284;g36aa5169d_0206:notes">
            <a:extLst>
              <a:ext uri="{FF2B5EF4-FFF2-40B4-BE49-F238E27FC236}">
                <a16:creationId xmlns:a16="http://schemas.microsoft.com/office/drawing/2014/main" id="{A2F49F4B-41B7-1B3F-34FE-4586EF905F50}"/>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70658" name="Google Shape;285;g36aa5169d_0206:notes">
            <a:extLst>
              <a:ext uri="{FF2B5EF4-FFF2-40B4-BE49-F238E27FC236}">
                <a16:creationId xmlns:a16="http://schemas.microsoft.com/office/drawing/2014/main" id="{EFAB0B92-120C-7619-9CFD-B72BF0036C2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2705" name="Google Shape;290;g36aa5169d_0212:notes">
            <a:extLst>
              <a:ext uri="{FF2B5EF4-FFF2-40B4-BE49-F238E27FC236}">
                <a16:creationId xmlns:a16="http://schemas.microsoft.com/office/drawing/2014/main" id="{05BC052F-4722-7925-6F0F-C2E3BFD66524}"/>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72706" name="Google Shape;291;g36aa5169d_0212:notes">
            <a:extLst>
              <a:ext uri="{FF2B5EF4-FFF2-40B4-BE49-F238E27FC236}">
                <a16:creationId xmlns:a16="http://schemas.microsoft.com/office/drawing/2014/main" id="{825DCAA6-7963-F6F4-6D1C-9E62CE981F3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753" name="Google Shape;296;g36aa5169d_0217:notes">
            <a:extLst>
              <a:ext uri="{FF2B5EF4-FFF2-40B4-BE49-F238E27FC236}">
                <a16:creationId xmlns:a16="http://schemas.microsoft.com/office/drawing/2014/main" id="{E2804213-DDCB-F8F1-EA94-4A44CC7670AF}"/>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74754" name="Google Shape;297;g36aa5169d_0217:notes">
            <a:extLst>
              <a:ext uri="{FF2B5EF4-FFF2-40B4-BE49-F238E27FC236}">
                <a16:creationId xmlns:a16="http://schemas.microsoft.com/office/drawing/2014/main" id="{B94E95CA-F9DB-7BB9-7BC2-7B6D4B09D08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0481" name="Google Shape;32;g36712d49e_022:notes">
            <a:extLst>
              <a:ext uri="{FF2B5EF4-FFF2-40B4-BE49-F238E27FC236}">
                <a16:creationId xmlns:a16="http://schemas.microsoft.com/office/drawing/2014/main" id="{13E8B168-5162-D97D-BC06-EF16809C14FF}"/>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20482" name="Google Shape;33;g36712d49e_022:notes">
            <a:extLst>
              <a:ext uri="{FF2B5EF4-FFF2-40B4-BE49-F238E27FC236}">
                <a16:creationId xmlns:a16="http://schemas.microsoft.com/office/drawing/2014/main" id="{E24F35D8-4799-A4F2-B0A6-977753985DE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6801" name="Google Shape;318;g36aa5169d_0227:notes">
            <a:extLst>
              <a:ext uri="{FF2B5EF4-FFF2-40B4-BE49-F238E27FC236}">
                <a16:creationId xmlns:a16="http://schemas.microsoft.com/office/drawing/2014/main" id="{7CCE3908-D7C3-4B7D-13F9-268DC435FB3E}"/>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76802" name="Google Shape;319;g36aa5169d_0227:notes">
            <a:extLst>
              <a:ext uri="{FF2B5EF4-FFF2-40B4-BE49-F238E27FC236}">
                <a16:creationId xmlns:a16="http://schemas.microsoft.com/office/drawing/2014/main" id="{013F61CB-85B3-41C2-9FB8-86E1B3CF80F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8849" name="Google Shape;323;g36ef38f01_2104:notes">
            <a:extLst>
              <a:ext uri="{FF2B5EF4-FFF2-40B4-BE49-F238E27FC236}">
                <a16:creationId xmlns:a16="http://schemas.microsoft.com/office/drawing/2014/main" id="{B665B95E-42C1-DDB6-C23A-DD0944CDB5B0}"/>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78850" name="Google Shape;324;g36ef38f01_2104:notes">
            <a:extLst>
              <a:ext uri="{FF2B5EF4-FFF2-40B4-BE49-F238E27FC236}">
                <a16:creationId xmlns:a16="http://schemas.microsoft.com/office/drawing/2014/main" id="{F4248346-6D09-759C-FDFC-BBBDDDF73F8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r>
              <a:rPr lang="en-GB" altLang="en-US" dirty="0">
                <a:latin typeface="Arial" panose="020B0604020202020204" pitchFamily="34" charset="0"/>
                <a:ea typeface="ＭＳ Ｐゴシック" panose="020B0600070205080204" pitchFamily="34" charset="-128"/>
              </a:rPr>
              <a:t>Mt. Gox, short for "Magic: The Gathering Online Exchange," was one of the earliest and most well-known cryptocurrency exchanges, particularly for Bitcoin. It was launched in 2010 and quickly became one of the largest Bitcoin exchanges in the world, handling a significant portion of global Bitcoin trading. However, it is now infamous for its catastrophic collapse in 2014, which resulted in the loss of a vast amount of customers' Bitcoin and legal troubles for the exchange.</a:t>
            </a:r>
          </a:p>
          <a:p>
            <a:pPr>
              <a:spcBef>
                <a:spcPct val="0"/>
              </a:spcBef>
            </a:pPr>
            <a:endParaRPr lang="en-GB" altLang="en-US" dirty="0">
              <a:latin typeface="Arial" panose="020B0604020202020204" pitchFamily="34" charset="0"/>
              <a:ea typeface="ＭＳ Ｐゴシック" panose="020B0600070205080204" pitchFamily="34" charset="-128"/>
            </a:endParaRPr>
          </a:p>
          <a:p>
            <a:pPr>
              <a:spcBef>
                <a:spcPct val="0"/>
              </a:spcBef>
            </a:pPr>
            <a:r>
              <a:rPr lang="en-GB" altLang="en-US" dirty="0">
                <a:latin typeface="Arial" panose="020B0604020202020204" pitchFamily="34" charset="0"/>
                <a:ea typeface="ＭＳ Ｐゴシック" panose="020B0600070205080204" pitchFamily="34" charset="-128"/>
              </a:rPr>
              <a:t>Here's an overview of Mt. Gox and its history:</a:t>
            </a:r>
          </a:p>
          <a:p>
            <a:pPr>
              <a:spcBef>
                <a:spcPct val="0"/>
              </a:spcBef>
            </a:pPr>
            <a:endParaRPr lang="en-GB" altLang="en-US" dirty="0">
              <a:latin typeface="Arial" panose="020B0604020202020204" pitchFamily="34" charset="0"/>
              <a:ea typeface="ＭＳ Ｐゴシック" panose="020B0600070205080204" pitchFamily="34" charset="-128"/>
            </a:endParaRPr>
          </a:p>
          <a:p>
            <a:pPr>
              <a:spcBef>
                <a:spcPct val="0"/>
              </a:spcBef>
            </a:pPr>
            <a:r>
              <a:rPr lang="en-GB" altLang="en-US" dirty="0">
                <a:latin typeface="Arial" panose="020B0604020202020204" pitchFamily="34" charset="0"/>
                <a:ea typeface="ＭＳ Ｐゴシック" panose="020B0600070205080204" pitchFamily="34" charset="-128"/>
              </a:rPr>
              <a:t>1. **Founding and Early Success:** Mt. Gox was initially founded as an online platform for trading cards from the popular collectible card game "Magic: The Gathering." It later transitioned into a cryptocurrency exchange, initially facilitating the trade of Magic cards for Bitcoin and eventually becoming solely a Bitcoin exchange.</a:t>
            </a:r>
          </a:p>
          <a:p>
            <a:pPr>
              <a:spcBef>
                <a:spcPct val="0"/>
              </a:spcBef>
            </a:pPr>
            <a:endParaRPr lang="en-GB" altLang="en-US" dirty="0">
              <a:latin typeface="Arial" panose="020B0604020202020204" pitchFamily="34" charset="0"/>
              <a:ea typeface="ＭＳ Ｐゴシック" panose="020B0600070205080204" pitchFamily="34" charset="-128"/>
            </a:endParaRPr>
          </a:p>
          <a:p>
            <a:pPr>
              <a:spcBef>
                <a:spcPct val="0"/>
              </a:spcBef>
            </a:pPr>
            <a:r>
              <a:rPr lang="en-GB" altLang="en-US" dirty="0">
                <a:latin typeface="Arial" panose="020B0604020202020204" pitchFamily="34" charset="0"/>
                <a:ea typeface="ＭＳ Ｐゴシック" panose="020B0600070205080204" pitchFamily="34" charset="-128"/>
              </a:rPr>
              <a:t>2. **Market Dominance:** At its peak, Mt. Gox was responsible for a significant portion of global Bitcoin trading volume and was widely considered the leading Bitcoin exchange. Its popularity grew as Bitcoin gained mainstream attention.</a:t>
            </a:r>
          </a:p>
          <a:p>
            <a:pPr>
              <a:spcBef>
                <a:spcPct val="0"/>
              </a:spcBef>
            </a:pPr>
            <a:endParaRPr lang="en-GB" altLang="en-US" dirty="0">
              <a:latin typeface="Arial" panose="020B0604020202020204" pitchFamily="34" charset="0"/>
              <a:ea typeface="ＭＳ Ｐゴシック" panose="020B0600070205080204" pitchFamily="34" charset="-128"/>
            </a:endParaRPr>
          </a:p>
          <a:p>
            <a:pPr>
              <a:spcBef>
                <a:spcPct val="0"/>
              </a:spcBef>
            </a:pPr>
            <a:r>
              <a:rPr lang="en-GB" altLang="en-US" dirty="0">
                <a:latin typeface="Arial" panose="020B0604020202020204" pitchFamily="34" charset="0"/>
                <a:ea typeface="ＭＳ Ｐゴシック" panose="020B0600070205080204" pitchFamily="34" charset="-128"/>
              </a:rPr>
              <a:t>3. **Issues and Controversies:** As early as 2011, Mt. Gox experienced technical problems and security issues. It suspended Bitcoin withdrawals in early 2014, citing technical problems, which led to growing concerns among users.</a:t>
            </a:r>
          </a:p>
          <a:p>
            <a:pPr>
              <a:spcBef>
                <a:spcPct val="0"/>
              </a:spcBef>
            </a:pPr>
            <a:endParaRPr lang="en-GB" altLang="en-US" dirty="0">
              <a:latin typeface="Arial" panose="020B0604020202020204" pitchFamily="34" charset="0"/>
              <a:ea typeface="ＭＳ Ｐゴシック" panose="020B0600070205080204" pitchFamily="34" charset="-128"/>
            </a:endParaRPr>
          </a:p>
          <a:p>
            <a:pPr>
              <a:spcBef>
                <a:spcPct val="0"/>
              </a:spcBef>
            </a:pPr>
            <a:r>
              <a:rPr lang="en-GB" altLang="en-US" dirty="0">
                <a:latin typeface="Arial" panose="020B0604020202020204" pitchFamily="34" charset="0"/>
                <a:ea typeface="ＭＳ Ｐゴシック" panose="020B0600070205080204" pitchFamily="34" charset="-128"/>
              </a:rPr>
              <a:t>4. **Collapse and Bankruptcy:** In February 2014, Mt. Gox abruptly halted all trading and filed for bankruptcy protection. It claimed to have lost 850,000 Bitcoins, valued at that time at hundreds of millions of dollars. The exact cause of the loss remains a subject of debate, with issues like hacking, mismanagement, and fraud all being suggested as contributing factors.</a:t>
            </a:r>
          </a:p>
          <a:p>
            <a:pPr>
              <a:spcBef>
                <a:spcPct val="0"/>
              </a:spcBef>
            </a:pPr>
            <a:endParaRPr lang="en-GB" altLang="en-US" dirty="0">
              <a:latin typeface="Arial" panose="020B0604020202020204" pitchFamily="34" charset="0"/>
              <a:ea typeface="ＭＳ Ｐゴシック" panose="020B0600070205080204" pitchFamily="34" charset="-128"/>
            </a:endParaRPr>
          </a:p>
          <a:p>
            <a:pPr>
              <a:spcBef>
                <a:spcPct val="0"/>
              </a:spcBef>
            </a:pPr>
            <a:r>
              <a:rPr lang="en-GB" altLang="en-US" dirty="0">
                <a:latin typeface="Arial" panose="020B0604020202020204" pitchFamily="34" charset="0"/>
                <a:ea typeface="ＭＳ Ｐゴシック" panose="020B0600070205080204" pitchFamily="34" charset="-128"/>
              </a:rPr>
              <a:t>5. **Investigation and Legal Proceedings:** The collapse of Mt. Gox led to investigations and legal actions. The exchange's CEO, Mark </a:t>
            </a:r>
            <a:r>
              <a:rPr lang="en-GB" altLang="en-US" dirty="0" err="1">
                <a:latin typeface="Arial" panose="020B0604020202020204" pitchFamily="34" charset="0"/>
                <a:ea typeface="ＭＳ Ｐゴシック" panose="020B0600070205080204" pitchFamily="34" charset="-128"/>
              </a:rPr>
              <a:t>Karpeles</a:t>
            </a:r>
            <a:r>
              <a:rPr lang="en-GB" altLang="en-US" dirty="0">
                <a:latin typeface="Arial" panose="020B0604020202020204" pitchFamily="34" charset="0"/>
                <a:ea typeface="ＭＳ Ｐゴシック" panose="020B0600070205080204" pitchFamily="34" charset="-128"/>
              </a:rPr>
              <a:t>, faced charges in Japan related to the exchange's activities and management. In 2019, he was found guilty of falsifying financial records but was acquitted of embezzlement charges.</a:t>
            </a:r>
          </a:p>
          <a:p>
            <a:pPr>
              <a:spcBef>
                <a:spcPct val="0"/>
              </a:spcBef>
            </a:pPr>
            <a:endParaRPr lang="en-GB" altLang="en-US" dirty="0">
              <a:latin typeface="Arial" panose="020B0604020202020204" pitchFamily="34" charset="0"/>
              <a:ea typeface="ＭＳ Ｐゴシック" panose="020B0600070205080204" pitchFamily="34" charset="-128"/>
            </a:endParaRPr>
          </a:p>
          <a:p>
            <a:pPr>
              <a:spcBef>
                <a:spcPct val="0"/>
              </a:spcBef>
            </a:pPr>
            <a:r>
              <a:rPr lang="en-GB" altLang="en-US" dirty="0">
                <a:latin typeface="Arial" panose="020B0604020202020204" pitchFamily="34" charset="0"/>
                <a:ea typeface="ＭＳ Ｐゴシック" panose="020B0600070205080204" pitchFamily="34" charset="-128"/>
              </a:rPr>
              <a:t>6. **Compensation for Users:** In an effort to compensate affected users, a trustee was appointed to oversee the distribution of any remaining assets. Some users have received a portion of their lost Bitcoin, although the recovery process has been complex and lengthy.</a:t>
            </a:r>
          </a:p>
          <a:p>
            <a:pPr>
              <a:spcBef>
                <a:spcPct val="0"/>
              </a:spcBef>
            </a:pPr>
            <a:endParaRPr lang="en-GB" altLang="en-US" dirty="0">
              <a:latin typeface="Arial" panose="020B0604020202020204" pitchFamily="34" charset="0"/>
              <a:ea typeface="ＭＳ Ｐゴシック" panose="020B0600070205080204" pitchFamily="34" charset="-128"/>
            </a:endParaRPr>
          </a:p>
          <a:p>
            <a:pPr>
              <a:spcBef>
                <a:spcPct val="0"/>
              </a:spcBef>
            </a:pPr>
            <a:r>
              <a:rPr lang="en-GB" altLang="en-US" dirty="0">
                <a:latin typeface="Arial" panose="020B0604020202020204" pitchFamily="34" charset="0"/>
                <a:ea typeface="ＭＳ Ｐゴシック" panose="020B0600070205080204" pitchFamily="34" charset="-128"/>
              </a:rPr>
              <a:t>The Mt. Gox collapse had a significant impact on the cryptocurrency industry, leading to increased scrutiny and regulatory efforts. It also emphasized the importance of security and transparency in cryptocurrency exchanges. As a result, the industry has seen improvements in exchange practices, security, and regulatory compliance to reduce the risk of similar incidents in the future.</a:t>
            </a:r>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0897" name="Google Shape;328;g36c311a93_00:notes">
            <a:extLst>
              <a:ext uri="{FF2B5EF4-FFF2-40B4-BE49-F238E27FC236}">
                <a16:creationId xmlns:a16="http://schemas.microsoft.com/office/drawing/2014/main" id="{2DF8203C-51EC-CA5B-3543-2ACC5FB381FF}"/>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80898" name="Google Shape;329;g36c311a93_00:notes">
            <a:extLst>
              <a:ext uri="{FF2B5EF4-FFF2-40B4-BE49-F238E27FC236}">
                <a16:creationId xmlns:a16="http://schemas.microsoft.com/office/drawing/2014/main" id="{9C351CE6-FE64-BADC-9E9F-18F14F9D163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r>
              <a:rPr lang="en-US" altLang="en-US">
                <a:latin typeface="Arial" panose="020B0604020202020204" pitchFamily="34" charset="0"/>
                <a:ea typeface="ＭＳ Ｐゴシック" panose="020B0600070205080204" pitchFamily="34" charset="-128"/>
              </a:rPr>
              <a:t>Reserve requirement in the U.S. is typically 3-10%.</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2945" name="Google Shape;334;g36ef38f01_21:notes">
            <a:extLst>
              <a:ext uri="{FF2B5EF4-FFF2-40B4-BE49-F238E27FC236}">
                <a16:creationId xmlns:a16="http://schemas.microsoft.com/office/drawing/2014/main" id="{19015003-8B36-5877-5129-EA476894BCD0}"/>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82946" name="Google Shape;335;g36ef38f01_21:notes">
            <a:extLst>
              <a:ext uri="{FF2B5EF4-FFF2-40B4-BE49-F238E27FC236}">
                <a16:creationId xmlns:a16="http://schemas.microsoft.com/office/drawing/2014/main" id="{428367B8-594F-01CA-C1ED-C3BF29DFEE5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4993" name="Google Shape;400;g36ef38f01_411:notes">
            <a:extLst>
              <a:ext uri="{FF2B5EF4-FFF2-40B4-BE49-F238E27FC236}">
                <a16:creationId xmlns:a16="http://schemas.microsoft.com/office/drawing/2014/main" id="{696FF611-07CB-EB19-54ED-7C65988778D4}"/>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84994" name="Google Shape;401;g36ef38f01_411:notes">
            <a:extLst>
              <a:ext uri="{FF2B5EF4-FFF2-40B4-BE49-F238E27FC236}">
                <a16:creationId xmlns:a16="http://schemas.microsoft.com/office/drawing/2014/main" id="{2040059F-46D0-CCBE-B9D3-B91AAF6CF70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7041" name="Google Shape;405;g36bc979ad_04:notes">
            <a:extLst>
              <a:ext uri="{FF2B5EF4-FFF2-40B4-BE49-F238E27FC236}">
                <a16:creationId xmlns:a16="http://schemas.microsoft.com/office/drawing/2014/main" id="{DFEC85C9-279F-F2F3-BA03-BD613F8E4D21}"/>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87042" name="Google Shape;406;g36bc979ad_04:notes">
            <a:extLst>
              <a:ext uri="{FF2B5EF4-FFF2-40B4-BE49-F238E27FC236}">
                <a16:creationId xmlns:a16="http://schemas.microsoft.com/office/drawing/2014/main" id="{9D4552C3-B862-60FA-4E1B-4E02A22269C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9089" name="Google Shape;411;g36bc979ad_09:notes">
            <a:extLst>
              <a:ext uri="{FF2B5EF4-FFF2-40B4-BE49-F238E27FC236}">
                <a16:creationId xmlns:a16="http://schemas.microsoft.com/office/drawing/2014/main" id="{A6F7D10B-765D-29DF-0E30-9557EE24E550}"/>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89090" name="Google Shape;412;g36bc979ad_09:notes">
            <a:extLst>
              <a:ext uri="{FF2B5EF4-FFF2-40B4-BE49-F238E27FC236}">
                <a16:creationId xmlns:a16="http://schemas.microsoft.com/office/drawing/2014/main" id="{FDB81D82-9EFF-1E7A-E8A4-BE0B51EF425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1137" name="Google Shape;418;g36bc979ad_022:notes">
            <a:extLst>
              <a:ext uri="{FF2B5EF4-FFF2-40B4-BE49-F238E27FC236}">
                <a16:creationId xmlns:a16="http://schemas.microsoft.com/office/drawing/2014/main" id="{9FC115BF-0CFB-2125-D312-DA4666DFFE0C}"/>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91138" name="Google Shape;419;g36bc979ad_022:notes">
            <a:extLst>
              <a:ext uri="{FF2B5EF4-FFF2-40B4-BE49-F238E27FC236}">
                <a16:creationId xmlns:a16="http://schemas.microsoft.com/office/drawing/2014/main" id="{C705510D-A133-E1E3-2B78-B243263DE81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3185" name="Google Shape;441;g36bc979ad_027:notes">
            <a:extLst>
              <a:ext uri="{FF2B5EF4-FFF2-40B4-BE49-F238E27FC236}">
                <a16:creationId xmlns:a16="http://schemas.microsoft.com/office/drawing/2014/main" id="{09F94BD7-F68D-C588-4352-866A193E3E40}"/>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93186" name="Google Shape;442;g36bc979ad_027:notes">
            <a:extLst>
              <a:ext uri="{FF2B5EF4-FFF2-40B4-BE49-F238E27FC236}">
                <a16:creationId xmlns:a16="http://schemas.microsoft.com/office/drawing/2014/main" id="{E0299AD6-A81C-006D-8DFA-EC262B69DD7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2529" name="Google Shape;32;g36712d49e_022:notes">
            <a:extLst>
              <a:ext uri="{FF2B5EF4-FFF2-40B4-BE49-F238E27FC236}">
                <a16:creationId xmlns:a16="http://schemas.microsoft.com/office/drawing/2014/main" id="{358FAE3E-FA7D-175E-2715-C28DA4BC465D}"/>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22530" name="Google Shape;33;g36712d49e_022:notes">
            <a:extLst>
              <a:ext uri="{FF2B5EF4-FFF2-40B4-BE49-F238E27FC236}">
                <a16:creationId xmlns:a16="http://schemas.microsoft.com/office/drawing/2014/main" id="{6235E612-7603-FB6C-EEF1-68E9F9E9186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577" name="Google Shape;32;g36712d49e_022:notes">
            <a:extLst>
              <a:ext uri="{FF2B5EF4-FFF2-40B4-BE49-F238E27FC236}">
                <a16:creationId xmlns:a16="http://schemas.microsoft.com/office/drawing/2014/main" id="{E3A2BDAE-C7B2-5EE8-ED29-CA97ACC557F6}"/>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24578" name="Google Shape;33;g36712d49e_022:notes">
            <a:extLst>
              <a:ext uri="{FF2B5EF4-FFF2-40B4-BE49-F238E27FC236}">
                <a16:creationId xmlns:a16="http://schemas.microsoft.com/office/drawing/2014/main" id="{7EACD522-0FC9-23B2-1251-A2167490636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6625" name="Google Shape;32;g36712d49e_022:notes">
            <a:extLst>
              <a:ext uri="{FF2B5EF4-FFF2-40B4-BE49-F238E27FC236}">
                <a16:creationId xmlns:a16="http://schemas.microsoft.com/office/drawing/2014/main" id="{E3AED07F-F7CC-C4D0-AF46-16ED450EA827}"/>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26626" name="Google Shape;33;g36712d49e_022:notes">
            <a:extLst>
              <a:ext uri="{FF2B5EF4-FFF2-40B4-BE49-F238E27FC236}">
                <a16:creationId xmlns:a16="http://schemas.microsoft.com/office/drawing/2014/main" id="{A8DF2FC3-6CDD-27B2-1C51-3A54398F8E0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673" name="Google Shape;483;g36aa5169d_0248:notes">
            <a:extLst>
              <a:ext uri="{FF2B5EF4-FFF2-40B4-BE49-F238E27FC236}">
                <a16:creationId xmlns:a16="http://schemas.microsoft.com/office/drawing/2014/main" id="{A277588B-3BE9-3EB8-5B2C-8704D65035A5}"/>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28674" name="Google Shape;484;g36aa5169d_0248:notes">
            <a:extLst>
              <a:ext uri="{FF2B5EF4-FFF2-40B4-BE49-F238E27FC236}">
                <a16:creationId xmlns:a16="http://schemas.microsoft.com/office/drawing/2014/main" id="{3A5FD522-AEE1-57BA-2BBA-92BB062FCD5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0721" name="Google Shape;488;g36ef38f01_44:notes">
            <a:extLst>
              <a:ext uri="{FF2B5EF4-FFF2-40B4-BE49-F238E27FC236}">
                <a16:creationId xmlns:a16="http://schemas.microsoft.com/office/drawing/2014/main" id="{6FA5ADBF-7647-27DB-3E48-02E5F2845568}"/>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30722" name="Google Shape;489;g36ef38f01_44:notes">
            <a:extLst>
              <a:ext uri="{FF2B5EF4-FFF2-40B4-BE49-F238E27FC236}">
                <a16:creationId xmlns:a16="http://schemas.microsoft.com/office/drawing/2014/main" id="{53609366-1F17-6DD8-B7A1-5AB585D5494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2769" name="Google Shape;32;g36712d49e_022:notes">
            <a:extLst>
              <a:ext uri="{FF2B5EF4-FFF2-40B4-BE49-F238E27FC236}">
                <a16:creationId xmlns:a16="http://schemas.microsoft.com/office/drawing/2014/main" id="{22DE9116-B81A-AD33-A7BD-BB7FC04EC2BE}"/>
              </a:ext>
            </a:extLst>
          </p:cNvPr>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32770" name="Google Shape;33;g36712d49e_022:notes">
            <a:extLst>
              <a:ext uri="{FF2B5EF4-FFF2-40B4-BE49-F238E27FC236}">
                <a16:creationId xmlns:a16="http://schemas.microsoft.com/office/drawing/2014/main" id="{76264354-B06D-02B4-EBAE-0FFC7F039DB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34"/>
            <a:ext cx="7772400" cy="1470025"/>
          </a:xfrm>
        </p:spPr>
        <p:txBody>
          <a:bodyPr/>
          <a:lstStyle/>
          <a:p>
            <a:r>
              <a:rPr lang="fr-FR"/>
              <a:t>Cliquez et modifiez le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p>
        </p:txBody>
      </p:sp>
      <p:sp>
        <p:nvSpPr>
          <p:cNvPr id="4" name="Rectangle 4">
            <a:extLst>
              <a:ext uri="{FF2B5EF4-FFF2-40B4-BE49-F238E27FC236}">
                <a16:creationId xmlns:a16="http://schemas.microsoft.com/office/drawing/2014/main" id="{EE36AC01-DAC6-912E-787B-87C5341745C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C2003FA-E0A3-2281-B665-E441028FB27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4220DD6-C3B9-6D8D-9574-DB8946E01883}"/>
              </a:ext>
            </a:extLst>
          </p:cNvPr>
          <p:cNvSpPr>
            <a:spLocks noGrp="1" noChangeArrowheads="1"/>
          </p:cNvSpPr>
          <p:nvPr>
            <p:ph type="sldNum" sz="quarter" idx="12"/>
          </p:nvPr>
        </p:nvSpPr>
        <p:spPr>
          <a:ln/>
        </p:spPr>
        <p:txBody>
          <a:bodyPr/>
          <a:lstStyle>
            <a:lvl1pPr>
              <a:defRPr/>
            </a:lvl1pPr>
          </a:lstStyle>
          <a:p>
            <a:fld id="{CFA0B5BF-D649-4CD0-AF2C-DC078BB62322}" type="slidenum">
              <a:rPr lang="en-US" altLang="en-US"/>
              <a:pPr/>
              <a:t>‹#›</a:t>
            </a:fld>
            <a:endParaRPr lang="en-US" altLang="en-US"/>
          </a:p>
        </p:txBody>
      </p:sp>
    </p:spTree>
    <p:extLst>
      <p:ext uri="{BB962C8B-B14F-4D97-AF65-F5344CB8AC3E}">
        <p14:creationId xmlns:p14="http://schemas.microsoft.com/office/powerpoint/2010/main" val="3482287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a:extLst>
              <a:ext uri="{FF2B5EF4-FFF2-40B4-BE49-F238E27FC236}">
                <a16:creationId xmlns:a16="http://schemas.microsoft.com/office/drawing/2014/main" id="{A7FB1B67-E9AE-34F1-3372-0225225775F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F1B0A0-005F-E191-A051-787F108D31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46F0180-B211-A70F-E1E7-34808F6757A7}"/>
              </a:ext>
            </a:extLst>
          </p:cNvPr>
          <p:cNvSpPr>
            <a:spLocks noGrp="1" noChangeArrowheads="1"/>
          </p:cNvSpPr>
          <p:nvPr>
            <p:ph type="sldNum" sz="quarter" idx="12"/>
          </p:nvPr>
        </p:nvSpPr>
        <p:spPr>
          <a:ln/>
        </p:spPr>
        <p:txBody>
          <a:bodyPr/>
          <a:lstStyle>
            <a:lvl1pPr>
              <a:defRPr/>
            </a:lvl1pPr>
          </a:lstStyle>
          <a:p>
            <a:fld id="{8EDEDBD5-F2C9-4DC0-816A-701500552971}" type="slidenum">
              <a:rPr lang="en-US" altLang="en-US"/>
              <a:pPr/>
              <a:t>‹#›</a:t>
            </a:fld>
            <a:endParaRPr lang="en-US" altLang="en-US"/>
          </a:p>
        </p:txBody>
      </p:sp>
    </p:spTree>
    <p:extLst>
      <p:ext uri="{BB962C8B-B14F-4D97-AF65-F5344CB8AC3E}">
        <p14:creationId xmlns:p14="http://schemas.microsoft.com/office/powerpoint/2010/main" val="165900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72250" y="533401"/>
            <a:ext cx="2114550" cy="5592763"/>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228600" y="533401"/>
            <a:ext cx="6191250" cy="5592763"/>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a:extLst>
              <a:ext uri="{FF2B5EF4-FFF2-40B4-BE49-F238E27FC236}">
                <a16:creationId xmlns:a16="http://schemas.microsoft.com/office/drawing/2014/main" id="{1D41723E-3E12-982C-89DD-37D01BCD929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9E8AC98-A8FE-36EC-B820-A6C45784911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9ECDCC8-FF18-6FBD-6BAC-AE0D04C5CDEE}"/>
              </a:ext>
            </a:extLst>
          </p:cNvPr>
          <p:cNvSpPr>
            <a:spLocks noGrp="1" noChangeArrowheads="1"/>
          </p:cNvSpPr>
          <p:nvPr>
            <p:ph type="sldNum" sz="quarter" idx="12"/>
          </p:nvPr>
        </p:nvSpPr>
        <p:spPr>
          <a:ln/>
        </p:spPr>
        <p:txBody>
          <a:bodyPr/>
          <a:lstStyle>
            <a:lvl1pPr>
              <a:defRPr/>
            </a:lvl1pPr>
          </a:lstStyle>
          <a:p>
            <a:fld id="{186DCBA0-557B-49C3-8A79-B1C5F303D7F6}" type="slidenum">
              <a:rPr lang="en-US" altLang="en-US"/>
              <a:pPr/>
              <a:t>‹#›</a:t>
            </a:fld>
            <a:endParaRPr lang="en-US" altLang="en-US"/>
          </a:p>
        </p:txBody>
      </p:sp>
    </p:spTree>
    <p:extLst>
      <p:ext uri="{BB962C8B-B14F-4D97-AF65-F5344CB8AC3E}">
        <p14:creationId xmlns:p14="http://schemas.microsoft.com/office/powerpoint/2010/main" val="240267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57200" y="274637"/>
            <a:ext cx="8229600" cy="1143000"/>
          </a:xfrm>
          <a:prstGeom prst="rect">
            <a:avLst/>
          </a:prstGeom>
        </p:spPr>
        <p:txBody>
          <a:bodyPr spcFirstLastPara="1" lIns="91425" tIns="91425" rIns="91425" bIns="91425" anchor="b"/>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 name="Google Shape;15;p3"/>
          <p:cNvSpPr txBox="1">
            <a:spLocks noGrp="1"/>
          </p:cNvSpPr>
          <p:nvPr>
            <p:ph type="body" idx="1"/>
          </p:nvPr>
        </p:nvSpPr>
        <p:spPr>
          <a:xfrm>
            <a:off x="457200" y="1600201"/>
            <a:ext cx="8229600" cy="4967575"/>
          </a:xfrm>
          <a:prstGeom prst="rect">
            <a:avLst/>
          </a:prstGeom>
        </p:spPr>
        <p:txBody>
          <a:bodyPr spcFirstLastPara="1" lIns="91425" tIns="91425" rIns="91425" bIns="91425"/>
          <a:lstStyle>
            <a:lvl1pPr marL="457200" lvl="0" indent="-419100">
              <a:spcBef>
                <a:spcPts val="600"/>
              </a:spcBef>
              <a:spcAft>
                <a:spcPts val="0"/>
              </a:spcAft>
              <a:buSzPts val="3000"/>
              <a:buFont typeface="Wingdings" pitchFamily="2" charset="2"/>
              <a:buChar char="Ø"/>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dirty="0"/>
          </a:p>
        </p:txBody>
      </p:sp>
    </p:spTree>
    <p:extLst>
      <p:ext uri="{BB962C8B-B14F-4D97-AF65-F5344CB8AC3E}">
        <p14:creationId xmlns:p14="http://schemas.microsoft.com/office/powerpoint/2010/main" val="480487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a:extLst>
              <a:ext uri="{FF2B5EF4-FFF2-40B4-BE49-F238E27FC236}">
                <a16:creationId xmlns:a16="http://schemas.microsoft.com/office/drawing/2014/main" id="{F65EF472-EC2E-C385-9758-AC73089C139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D243618-CBE9-A050-E4F3-F23F58FA06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09EC939-35A7-9F45-65EF-522A7C3FF716}"/>
              </a:ext>
            </a:extLst>
          </p:cNvPr>
          <p:cNvSpPr>
            <a:spLocks noGrp="1" noChangeArrowheads="1"/>
          </p:cNvSpPr>
          <p:nvPr>
            <p:ph type="sldNum" sz="quarter" idx="12"/>
          </p:nvPr>
        </p:nvSpPr>
        <p:spPr>
          <a:ln/>
        </p:spPr>
        <p:txBody>
          <a:bodyPr/>
          <a:lstStyle>
            <a:lvl1pPr>
              <a:defRPr/>
            </a:lvl1pPr>
          </a:lstStyle>
          <a:p>
            <a:fld id="{85A02CC9-069A-4BAA-8CC8-EFB1450DFAC3}" type="slidenum">
              <a:rPr lang="en-US" altLang="en-US"/>
              <a:pPr/>
              <a:t>‹#›</a:t>
            </a:fld>
            <a:endParaRPr lang="en-US" altLang="en-US"/>
          </a:p>
        </p:txBody>
      </p:sp>
    </p:spTree>
    <p:extLst>
      <p:ext uri="{BB962C8B-B14F-4D97-AF65-F5344CB8AC3E}">
        <p14:creationId xmlns:p14="http://schemas.microsoft.com/office/powerpoint/2010/main" val="216889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1"/>
            <a:ext cx="7772400" cy="1362075"/>
          </a:xfrm>
        </p:spPr>
        <p:txBody>
          <a:bodyPr anchor="t"/>
          <a:lstStyle>
            <a:lvl1pPr algn="l">
              <a:defRPr sz="4000" b="1" cap="all"/>
            </a:lvl1pPr>
          </a:lstStyle>
          <a:p>
            <a:r>
              <a:rPr lang="fr-FR"/>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4">
            <a:extLst>
              <a:ext uri="{FF2B5EF4-FFF2-40B4-BE49-F238E27FC236}">
                <a16:creationId xmlns:a16="http://schemas.microsoft.com/office/drawing/2014/main" id="{AEADE816-B57C-A582-9182-1CAE254C9E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A3ABA7F-72DB-D99A-A346-07F7A7DE552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55C82E9-88A1-E911-5206-34636061A923}"/>
              </a:ext>
            </a:extLst>
          </p:cNvPr>
          <p:cNvSpPr>
            <a:spLocks noGrp="1" noChangeArrowheads="1"/>
          </p:cNvSpPr>
          <p:nvPr>
            <p:ph type="sldNum" sz="quarter" idx="12"/>
          </p:nvPr>
        </p:nvSpPr>
        <p:spPr>
          <a:ln/>
        </p:spPr>
        <p:txBody>
          <a:bodyPr/>
          <a:lstStyle>
            <a:lvl1pPr>
              <a:defRPr/>
            </a:lvl1pPr>
          </a:lstStyle>
          <a:p>
            <a:fld id="{81C94B42-652B-42D8-AAA9-7847506D8357}" type="slidenum">
              <a:rPr lang="en-US" altLang="en-US"/>
              <a:pPr/>
              <a:t>‹#›</a:t>
            </a:fld>
            <a:endParaRPr lang="en-US" altLang="en-US"/>
          </a:p>
        </p:txBody>
      </p:sp>
    </p:spTree>
    <p:extLst>
      <p:ext uri="{BB962C8B-B14F-4D97-AF65-F5344CB8AC3E}">
        <p14:creationId xmlns:p14="http://schemas.microsoft.com/office/powerpoint/2010/main" val="4000675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a:extLst>
              <a:ext uri="{FF2B5EF4-FFF2-40B4-BE49-F238E27FC236}">
                <a16:creationId xmlns:a16="http://schemas.microsoft.com/office/drawing/2014/main" id="{5CFE2743-3965-EF24-3C8E-0D1FBAB9F7A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72C97C-CF4F-D1CA-AA60-C2BDF0D2913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0B2B32B-89BE-FD4B-976B-F3AC8370B78E}"/>
              </a:ext>
            </a:extLst>
          </p:cNvPr>
          <p:cNvSpPr>
            <a:spLocks noGrp="1" noChangeArrowheads="1"/>
          </p:cNvSpPr>
          <p:nvPr>
            <p:ph type="sldNum" sz="quarter" idx="12"/>
          </p:nvPr>
        </p:nvSpPr>
        <p:spPr>
          <a:ln/>
        </p:spPr>
        <p:txBody>
          <a:bodyPr/>
          <a:lstStyle>
            <a:lvl1pPr>
              <a:defRPr/>
            </a:lvl1pPr>
          </a:lstStyle>
          <a:p>
            <a:fld id="{E423510A-7383-4E64-9A7C-FC49297CA0FB}" type="slidenum">
              <a:rPr lang="en-US" altLang="en-US"/>
              <a:pPr/>
              <a:t>‹#›</a:t>
            </a:fld>
            <a:endParaRPr lang="en-US" altLang="en-US"/>
          </a:p>
        </p:txBody>
      </p:sp>
    </p:spTree>
    <p:extLst>
      <p:ext uri="{BB962C8B-B14F-4D97-AF65-F5344CB8AC3E}">
        <p14:creationId xmlns:p14="http://schemas.microsoft.com/office/powerpoint/2010/main" val="1864779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9"/>
            <a:ext cx="8229600" cy="1143000"/>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a:extLst>
              <a:ext uri="{FF2B5EF4-FFF2-40B4-BE49-F238E27FC236}">
                <a16:creationId xmlns:a16="http://schemas.microsoft.com/office/drawing/2014/main" id="{A8D2C860-FA42-2F5A-DCBF-EDCFF562257F}"/>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DB5A307D-9C18-316C-AB2C-23360BF96B8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7A852076-2D2B-F771-F245-7B91D31347F2}"/>
              </a:ext>
            </a:extLst>
          </p:cNvPr>
          <p:cNvSpPr>
            <a:spLocks noGrp="1" noChangeArrowheads="1"/>
          </p:cNvSpPr>
          <p:nvPr>
            <p:ph type="sldNum" sz="quarter" idx="12"/>
          </p:nvPr>
        </p:nvSpPr>
        <p:spPr>
          <a:ln/>
        </p:spPr>
        <p:txBody>
          <a:bodyPr/>
          <a:lstStyle>
            <a:lvl1pPr>
              <a:defRPr/>
            </a:lvl1pPr>
          </a:lstStyle>
          <a:p>
            <a:fld id="{0F24E52B-A44D-4E60-8199-5DB459871116}" type="slidenum">
              <a:rPr lang="en-US" altLang="en-US"/>
              <a:pPr/>
              <a:t>‹#›</a:t>
            </a:fld>
            <a:endParaRPr lang="en-US" altLang="en-US"/>
          </a:p>
        </p:txBody>
      </p:sp>
    </p:spTree>
    <p:extLst>
      <p:ext uri="{BB962C8B-B14F-4D97-AF65-F5344CB8AC3E}">
        <p14:creationId xmlns:p14="http://schemas.microsoft.com/office/powerpoint/2010/main" val="92634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a:extLst>
              <a:ext uri="{FF2B5EF4-FFF2-40B4-BE49-F238E27FC236}">
                <a16:creationId xmlns:a16="http://schemas.microsoft.com/office/drawing/2014/main" id="{2B556F6E-4226-ADD0-A6D6-324733A7344B}"/>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E78C883-0D76-053D-9F86-7C0A8BDE90C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765B0BCB-6261-9945-2716-37CAA1594B7D}"/>
              </a:ext>
            </a:extLst>
          </p:cNvPr>
          <p:cNvSpPr>
            <a:spLocks noGrp="1" noChangeArrowheads="1"/>
          </p:cNvSpPr>
          <p:nvPr>
            <p:ph type="sldNum" sz="quarter" idx="12"/>
          </p:nvPr>
        </p:nvSpPr>
        <p:spPr>
          <a:ln/>
        </p:spPr>
        <p:txBody>
          <a:bodyPr/>
          <a:lstStyle>
            <a:lvl1pPr>
              <a:defRPr/>
            </a:lvl1pPr>
          </a:lstStyle>
          <a:p>
            <a:fld id="{8245D1F9-6121-4116-AFE1-397F68507454}" type="slidenum">
              <a:rPr lang="en-US" altLang="en-US"/>
              <a:pPr/>
              <a:t>‹#›</a:t>
            </a:fld>
            <a:endParaRPr lang="en-US" altLang="en-US"/>
          </a:p>
        </p:txBody>
      </p:sp>
    </p:spTree>
    <p:extLst>
      <p:ext uri="{BB962C8B-B14F-4D97-AF65-F5344CB8AC3E}">
        <p14:creationId xmlns:p14="http://schemas.microsoft.com/office/powerpoint/2010/main" val="2982110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D3EFA3-F16D-4756-E2DE-1D765D634420}"/>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1316BE2B-0CC7-8451-7A8C-84D36D464C1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1F6CC70-EB21-8885-D3A3-D58A59C4409D}"/>
              </a:ext>
            </a:extLst>
          </p:cNvPr>
          <p:cNvSpPr>
            <a:spLocks noGrp="1" noChangeArrowheads="1"/>
          </p:cNvSpPr>
          <p:nvPr>
            <p:ph type="sldNum" sz="quarter" idx="12"/>
          </p:nvPr>
        </p:nvSpPr>
        <p:spPr>
          <a:ln/>
        </p:spPr>
        <p:txBody>
          <a:bodyPr/>
          <a:lstStyle>
            <a:lvl1pPr>
              <a:defRPr/>
            </a:lvl1pPr>
          </a:lstStyle>
          <a:p>
            <a:fld id="{2AB25CB1-45AE-4B01-8F7D-06C3BBF32288}" type="slidenum">
              <a:rPr lang="en-US" altLang="en-US"/>
              <a:pPr/>
              <a:t>‹#›</a:t>
            </a:fld>
            <a:endParaRPr lang="en-US" altLang="en-US"/>
          </a:p>
        </p:txBody>
      </p:sp>
    </p:spTree>
    <p:extLst>
      <p:ext uri="{BB962C8B-B14F-4D97-AF65-F5344CB8AC3E}">
        <p14:creationId xmlns:p14="http://schemas.microsoft.com/office/powerpoint/2010/main" val="2057756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4" y="273049"/>
            <a:ext cx="3008313" cy="1162051"/>
          </a:xfrm>
        </p:spPr>
        <p:txBody>
          <a:bodyPr anchor="b"/>
          <a:lstStyle>
            <a:lvl1pPr algn="l">
              <a:defRPr sz="2000" b="1"/>
            </a:lvl1pPr>
          </a:lstStyle>
          <a:p>
            <a:r>
              <a:rPr lang="fr-FR"/>
              <a:t>Cliquez et modifiez le titre</a:t>
            </a:r>
          </a:p>
        </p:txBody>
      </p:sp>
      <p:sp>
        <p:nvSpPr>
          <p:cNvPr id="3" name="Espace réservé du contenu 2"/>
          <p:cNvSpPr>
            <a:spLocks noGrp="1"/>
          </p:cNvSpPr>
          <p:nvPr>
            <p:ph idx="1"/>
          </p:nvPr>
        </p:nvSpPr>
        <p:spPr>
          <a:xfrm>
            <a:off x="3575050" y="27306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14"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4">
            <a:extLst>
              <a:ext uri="{FF2B5EF4-FFF2-40B4-BE49-F238E27FC236}">
                <a16:creationId xmlns:a16="http://schemas.microsoft.com/office/drawing/2014/main" id="{925EB7E8-A197-2D53-3B01-3DBDFF1876F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50AEB61-A1F6-3F02-FB1C-71E070BE680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0D0F0EC-A726-BC11-E063-A1C44DE39B0A}"/>
              </a:ext>
            </a:extLst>
          </p:cNvPr>
          <p:cNvSpPr>
            <a:spLocks noGrp="1" noChangeArrowheads="1"/>
          </p:cNvSpPr>
          <p:nvPr>
            <p:ph type="sldNum" sz="quarter" idx="12"/>
          </p:nvPr>
        </p:nvSpPr>
        <p:spPr>
          <a:ln/>
        </p:spPr>
        <p:txBody>
          <a:bodyPr/>
          <a:lstStyle>
            <a:lvl1pPr>
              <a:defRPr/>
            </a:lvl1pPr>
          </a:lstStyle>
          <a:p>
            <a:fld id="{94BD4E9E-9AD7-43AD-BB8A-DFF508AC9136}" type="slidenum">
              <a:rPr lang="en-US" altLang="en-US"/>
              <a:pPr/>
              <a:t>‹#›</a:t>
            </a:fld>
            <a:endParaRPr lang="en-US" altLang="en-US"/>
          </a:p>
        </p:txBody>
      </p:sp>
    </p:spTree>
    <p:extLst>
      <p:ext uri="{BB962C8B-B14F-4D97-AF65-F5344CB8AC3E}">
        <p14:creationId xmlns:p14="http://schemas.microsoft.com/office/powerpoint/2010/main" val="3494940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1"/>
            <a:ext cx="5486400" cy="566739"/>
          </a:xfrm>
        </p:spPr>
        <p:txBody>
          <a:bodyPr anchor="b"/>
          <a:lstStyle>
            <a:lvl1pPr algn="l">
              <a:defRPr sz="2000" b="1"/>
            </a:lvl1pPr>
          </a:lstStyle>
          <a:p>
            <a:r>
              <a:rPr lang="fr-FR"/>
              <a:t>Cliquez et modifiez le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46"/>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4">
            <a:extLst>
              <a:ext uri="{FF2B5EF4-FFF2-40B4-BE49-F238E27FC236}">
                <a16:creationId xmlns:a16="http://schemas.microsoft.com/office/drawing/2014/main" id="{4AFB0CA3-2C8D-A637-382C-BC01DF18464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3BF7EC-7143-460C-336A-027B3373F9D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0F468BB-5F0A-96A7-ADC9-9A14A3765169}"/>
              </a:ext>
            </a:extLst>
          </p:cNvPr>
          <p:cNvSpPr>
            <a:spLocks noGrp="1" noChangeArrowheads="1"/>
          </p:cNvSpPr>
          <p:nvPr>
            <p:ph type="sldNum" sz="quarter" idx="12"/>
          </p:nvPr>
        </p:nvSpPr>
        <p:spPr>
          <a:ln/>
        </p:spPr>
        <p:txBody>
          <a:bodyPr/>
          <a:lstStyle>
            <a:lvl1pPr>
              <a:defRPr/>
            </a:lvl1pPr>
          </a:lstStyle>
          <a:p>
            <a:fld id="{84A6A973-331C-48D2-9595-A45699F9E88F}" type="slidenum">
              <a:rPr lang="en-US" altLang="en-US"/>
              <a:pPr/>
              <a:t>‹#›</a:t>
            </a:fld>
            <a:endParaRPr lang="en-US" altLang="en-US"/>
          </a:p>
        </p:txBody>
      </p:sp>
    </p:spTree>
    <p:extLst>
      <p:ext uri="{BB962C8B-B14F-4D97-AF65-F5344CB8AC3E}">
        <p14:creationId xmlns:p14="http://schemas.microsoft.com/office/powerpoint/2010/main" val="4096665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69DC7E-82A1-B025-BF95-7D88427DD5A3}"/>
              </a:ext>
            </a:extLst>
          </p:cNvPr>
          <p:cNvSpPr>
            <a:spLocks noGrp="1" noChangeArrowheads="1"/>
          </p:cNvSpPr>
          <p:nvPr>
            <p:ph type="title"/>
          </p:nvPr>
        </p:nvSpPr>
        <p:spPr bwMode="auto">
          <a:xfrm>
            <a:off x="228600" y="762000"/>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95A5198-57F3-8EFD-B845-071E7C5F8F9B}"/>
              </a:ext>
            </a:extLst>
          </p:cNvPr>
          <p:cNvSpPr>
            <a:spLocks noGrp="1" noChangeArrowheads="1"/>
          </p:cNvSpPr>
          <p:nvPr>
            <p:ph type="body" idx="1"/>
          </p:nvPr>
        </p:nvSpPr>
        <p:spPr bwMode="auto">
          <a:xfrm>
            <a:off x="457200" y="1676400"/>
            <a:ext cx="82296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124" name="Rectangle 4">
            <a:extLst>
              <a:ext uri="{FF2B5EF4-FFF2-40B4-BE49-F238E27FC236}">
                <a16:creationId xmlns:a16="http://schemas.microsoft.com/office/drawing/2014/main" id="{0E09096C-29C9-7793-889A-F1132A02F8EA}"/>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ＭＳ Ｐゴシック" charset="0"/>
                <a:cs typeface="+mn-cs"/>
              </a:defRPr>
            </a:lvl1pPr>
          </a:lstStyle>
          <a:p>
            <a:pPr>
              <a:defRPr/>
            </a:pPr>
            <a:endParaRPr lang="en-US"/>
          </a:p>
        </p:txBody>
      </p:sp>
      <p:sp>
        <p:nvSpPr>
          <p:cNvPr id="5125" name="Rectangle 5">
            <a:extLst>
              <a:ext uri="{FF2B5EF4-FFF2-40B4-BE49-F238E27FC236}">
                <a16:creationId xmlns:a16="http://schemas.microsoft.com/office/drawing/2014/main" id="{A7653656-91D3-EBDF-1F0D-49244A8022B1}"/>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ＭＳ Ｐゴシック" charset="0"/>
                <a:cs typeface="+mn-cs"/>
              </a:defRPr>
            </a:lvl1pPr>
          </a:lstStyle>
          <a:p>
            <a:pPr>
              <a:defRPr/>
            </a:pPr>
            <a:endParaRPr lang="en-US"/>
          </a:p>
        </p:txBody>
      </p:sp>
      <p:sp>
        <p:nvSpPr>
          <p:cNvPr id="5126" name="Rectangle 6">
            <a:extLst>
              <a:ext uri="{FF2B5EF4-FFF2-40B4-BE49-F238E27FC236}">
                <a16:creationId xmlns:a16="http://schemas.microsoft.com/office/drawing/2014/main" id="{6393B88D-7E20-17F7-8CA0-92707ADD2A19}"/>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4529F6DF-5343-46DF-8F60-B9FF77296DEC}" type="slidenum">
              <a:rPr lang="en-US" altLang="en-US"/>
              <a:pPr/>
              <a:t>‹#›</a:t>
            </a:fld>
            <a:endParaRPr lang="en-US" altLang="en-US"/>
          </a:p>
        </p:txBody>
      </p:sp>
      <p:sp>
        <p:nvSpPr>
          <p:cNvPr id="5129" name="Text Box 9">
            <a:extLst>
              <a:ext uri="{FF2B5EF4-FFF2-40B4-BE49-F238E27FC236}">
                <a16:creationId xmlns:a16="http://schemas.microsoft.com/office/drawing/2014/main" id="{AC8B2A93-BAE9-BCDA-354E-CAF10C8D3AD5}"/>
              </a:ext>
            </a:extLst>
          </p:cNvPr>
          <p:cNvSpPr txBox="1">
            <a:spLocks noChangeArrowheads="1"/>
          </p:cNvSpPr>
          <p:nvPr/>
        </p:nvSpPr>
        <p:spPr bwMode="auto">
          <a:xfrm>
            <a:off x="0" y="0"/>
            <a:ext cx="9144000" cy="400050"/>
          </a:xfrm>
          <a:prstGeom prst="rect">
            <a:avLst/>
          </a:prstGeom>
          <a:solidFill>
            <a:schemeClr val="bg1">
              <a:lumMod val="85000"/>
            </a:schemeClr>
          </a:solidFill>
          <a:ln w="9525">
            <a:solidFill>
              <a:schemeClr val="bg1">
                <a:lumMod val="95000"/>
              </a:schemeClr>
            </a:solidFill>
            <a:miter lim="800000"/>
            <a:headEnd/>
            <a:tailEnd/>
          </a:ln>
          <a:effectLst/>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defRPr/>
            </a:pPr>
            <a:r>
              <a:rPr lang="en-US" altLang="en-US" sz="2000" b="1" dirty="0">
                <a:solidFill>
                  <a:srgbClr val="0D0D0D"/>
                </a:solidFill>
              </a:rPr>
              <a:t>Lecture 11 </a:t>
            </a:r>
            <a:r>
              <a:rPr lang="mr-IN" altLang="en-US" sz="2000" b="1" dirty="0">
                <a:solidFill>
                  <a:srgbClr val="0D0D0D"/>
                </a:solidFill>
              </a:rPr>
              <a:t>–</a:t>
            </a:r>
            <a:r>
              <a:rPr lang="en-US" altLang="en-US" sz="2000" b="1" dirty="0">
                <a:solidFill>
                  <a:srgbClr val="0D0D0D"/>
                </a:solidFill>
              </a:rPr>
              <a:t> Storing and using Bitcoins</a:t>
            </a:r>
          </a:p>
        </p:txBody>
      </p:sp>
    </p:spTree>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Lst>
  <p:hf hdr="0" ftr="0" dt="0"/>
  <p:txStyles>
    <p:titleStyle>
      <a:lvl1pPr algn="l" rtl="0" eaLnBrk="0" fontAlgn="base" hangingPunct="0">
        <a:spcBef>
          <a:spcPct val="0"/>
        </a:spcBef>
        <a:spcAft>
          <a:spcPct val="0"/>
        </a:spcAft>
        <a:defRPr sz="3600" b="1">
          <a:solidFill>
            <a:schemeClr val="tx2"/>
          </a:solidFill>
          <a:latin typeface="+mj-lt"/>
          <a:ea typeface="+mj-ea"/>
          <a:cs typeface="ＭＳ Ｐゴシック" charset="0"/>
        </a:defRPr>
      </a:lvl1pPr>
      <a:lvl2pPr algn="l" rtl="0" eaLnBrk="0" fontAlgn="base" hangingPunct="0">
        <a:spcBef>
          <a:spcPct val="0"/>
        </a:spcBef>
        <a:spcAft>
          <a:spcPct val="0"/>
        </a:spcAft>
        <a:defRPr sz="3600" b="1">
          <a:solidFill>
            <a:schemeClr val="tx2"/>
          </a:solidFill>
          <a:latin typeface="Trebuchet MS" charset="0"/>
          <a:ea typeface="ＭＳ Ｐゴシック" charset="0"/>
          <a:cs typeface="ＭＳ Ｐゴシック" charset="0"/>
        </a:defRPr>
      </a:lvl2pPr>
      <a:lvl3pPr algn="l" rtl="0" eaLnBrk="0" fontAlgn="base" hangingPunct="0">
        <a:spcBef>
          <a:spcPct val="0"/>
        </a:spcBef>
        <a:spcAft>
          <a:spcPct val="0"/>
        </a:spcAft>
        <a:defRPr sz="3600" b="1">
          <a:solidFill>
            <a:schemeClr val="tx2"/>
          </a:solidFill>
          <a:latin typeface="Trebuchet MS" charset="0"/>
          <a:ea typeface="ＭＳ Ｐゴシック" charset="0"/>
          <a:cs typeface="ＭＳ Ｐゴシック" charset="0"/>
        </a:defRPr>
      </a:lvl3pPr>
      <a:lvl4pPr algn="l" rtl="0" eaLnBrk="0" fontAlgn="base" hangingPunct="0">
        <a:spcBef>
          <a:spcPct val="0"/>
        </a:spcBef>
        <a:spcAft>
          <a:spcPct val="0"/>
        </a:spcAft>
        <a:defRPr sz="3600" b="1">
          <a:solidFill>
            <a:schemeClr val="tx2"/>
          </a:solidFill>
          <a:latin typeface="Trebuchet MS" charset="0"/>
          <a:ea typeface="ＭＳ Ｐゴシック" charset="0"/>
          <a:cs typeface="ＭＳ Ｐゴシック" charset="0"/>
        </a:defRPr>
      </a:lvl4pPr>
      <a:lvl5pPr algn="l" rtl="0" eaLnBrk="0" fontAlgn="base" hangingPunct="0">
        <a:spcBef>
          <a:spcPct val="0"/>
        </a:spcBef>
        <a:spcAft>
          <a:spcPct val="0"/>
        </a:spcAft>
        <a:defRPr sz="3600" b="1">
          <a:solidFill>
            <a:schemeClr val="tx2"/>
          </a:solidFill>
          <a:latin typeface="Trebuchet MS" charset="0"/>
          <a:ea typeface="ＭＳ Ｐゴシック" charset="0"/>
          <a:cs typeface="ＭＳ Ｐゴシック" charset="0"/>
        </a:defRPr>
      </a:lvl5pPr>
      <a:lvl6pPr marL="457200" algn="l" rtl="0" fontAlgn="base">
        <a:spcBef>
          <a:spcPct val="0"/>
        </a:spcBef>
        <a:spcAft>
          <a:spcPct val="0"/>
        </a:spcAft>
        <a:defRPr sz="3600" b="1">
          <a:solidFill>
            <a:schemeClr val="tx2"/>
          </a:solidFill>
          <a:latin typeface="Trebuchet MS" charset="0"/>
          <a:ea typeface="ＭＳ Ｐゴシック" charset="0"/>
        </a:defRPr>
      </a:lvl6pPr>
      <a:lvl7pPr marL="914400" algn="l" rtl="0" fontAlgn="base">
        <a:spcBef>
          <a:spcPct val="0"/>
        </a:spcBef>
        <a:spcAft>
          <a:spcPct val="0"/>
        </a:spcAft>
        <a:defRPr sz="3600" b="1">
          <a:solidFill>
            <a:schemeClr val="tx2"/>
          </a:solidFill>
          <a:latin typeface="Trebuchet MS" charset="0"/>
          <a:ea typeface="ＭＳ Ｐゴシック" charset="0"/>
        </a:defRPr>
      </a:lvl7pPr>
      <a:lvl8pPr marL="1371600" algn="l" rtl="0" fontAlgn="base">
        <a:spcBef>
          <a:spcPct val="0"/>
        </a:spcBef>
        <a:spcAft>
          <a:spcPct val="0"/>
        </a:spcAft>
        <a:defRPr sz="3600" b="1">
          <a:solidFill>
            <a:schemeClr val="tx2"/>
          </a:solidFill>
          <a:latin typeface="Trebuchet MS" charset="0"/>
          <a:ea typeface="ＭＳ Ｐゴシック" charset="0"/>
        </a:defRPr>
      </a:lvl8pPr>
      <a:lvl9pPr marL="1828800" algn="l" rtl="0" fontAlgn="base">
        <a:spcBef>
          <a:spcPct val="0"/>
        </a:spcBef>
        <a:spcAft>
          <a:spcPct val="0"/>
        </a:spcAft>
        <a:defRPr sz="3600" b="1">
          <a:solidFill>
            <a:schemeClr val="tx2"/>
          </a:solidFill>
          <a:latin typeface="Trebuchet MS"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FF23E889-4091-23D0-5F90-EB8292ECB021}"/>
              </a:ext>
            </a:extLst>
          </p:cNvPr>
          <p:cNvSpPr>
            <a:spLocks noGrp="1" noChangeArrowheads="1"/>
          </p:cNvSpPr>
          <p:nvPr>
            <p:ph type="ctrTitle"/>
          </p:nvPr>
        </p:nvSpPr>
        <p:spPr>
          <a:xfrm>
            <a:off x="685800" y="2130425"/>
            <a:ext cx="7772400" cy="1470025"/>
          </a:xfrm>
        </p:spPr>
        <p:txBody>
          <a:bodyPr/>
          <a:lstStyle/>
          <a:p>
            <a:pPr algn="ctr" eaLnBrk="1" hangingPunct="1">
              <a:defRPr/>
            </a:pPr>
            <a:r>
              <a:rPr lang="en-US" dirty="0">
                <a:solidFill>
                  <a:srgbClr val="0000FF"/>
                </a:solidFill>
                <a:cs typeface="+mj-cs"/>
              </a:rPr>
              <a:t>Lecture 11 </a:t>
            </a:r>
            <a:br>
              <a:rPr lang="en-US" dirty="0">
                <a:solidFill>
                  <a:srgbClr val="0000FF"/>
                </a:solidFill>
                <a:cs typeface="+mj-cs"/>
              </a:rPr>
            </a:br>
            <a:r>
              <a:rPr lang="en-US" dirty="0">
                <a:solidFill>
                  <a:schemeClr val="tx1">
                    <a:lumMod val="95000"/>
                    <a:lumOff val="5000"/>
                  </a:schemeClr>
                </a:solidFill>
              </a:rPr>
              <a:t>Storing and using Bitcoins</a:t>
            </a:r>
            <a:endParaRPr lang="en-US" dirty="0">
              <a:solidFill>
                <a:srgbClr val="0000FF"/>
              </a:solidFill>
              <a:cs typeface="+mj-cs"/>
            </a:endParaRPr>
          </a:p>
        </p:txBody>
      </p:sp>
      <p:sp>
        <p:nvSpPr>
          <p:cNvPr id="2" name="Slide Number Placeholder 1">
            <a:extLst>
              <a:ext uri="{FF2B5EF4-FFF2-40B4-BE49-F238E27FC236}">
                <a16:creationId xmlns:a16="http://schemas.microsoft.com/office/drawing/2014/main" id="{A508DF4D-210A-23FE-3A1E-0C7FC49EDCC2}"/>
              </a:ext>
            </a:extLst>
          </p:cNvPr>
          <p:cNvSpPr>
            <a:spLocks noGrp="1"/>
          </p:cNvSpPr>
          <p:nvPr>
            <p:ph type="sldNum" sz="quarter" idx="12"/>
          </p:nvPr>
        </p:nvSpPr>
        <p:spPr/>
        <p:txBody>
          <a:bodyPr/>
          <a:lstStyle/>
          <a:p>
            <a:fld id="{CFA0B5BF-D649-4CD0-AF2C-DC078BB62322}" type="slidenum">
              <a:rPr lang="en-US" altLang="en-US" smtClean="0"/>
              <a:pPr/>
              <a:t>1</a:t>
            </a:fld>
            <a:endParaRPr lang="en-US" alt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re 1">
            <a:extLst>
              <a:ext uri="{FF2B5EF4-FFF2-40B4-BE49-F238E27FC236}">
                <a16:creationId xmlns:a16="http://schemas.microsoft.com/office/drawing/2014/main" id="{9E39802B-BEC2-CDF5-AC6D-5838C356DF7D}"/>
              </a:ext>
            </a:extLst>
          </p:cNvPr>
          <p:cNvSpPr>
            <a:spLocks noGrp="1" noChangeArrowheads="1"/>
          </p:cNvSpPr>
          <p:nvPr>
            <p:ph type="title"/>
          </p:nvPr>
        </p:nvSpPr>
        <p:spPr/>
        <p:txBody>
          <a:bodyPr/>
          <a:lstStyle/>
          <a:p>
            <a:r>
              <a:rPr lang="fr-FR" altLang="en-US"/>
              <a:t>Key Management</a:t>
            </a:r>
          </a:p>
        </p:txBody>
      </p:sp>
      <p:sp>
        <p:nvSpPr>
          <p:cNvPr id="33794" name="Google Shape;40;p10">
            <a:extLst>
              <a:ext uri="{FF2B5EF4-FFF2-40B4-BE49-F238E27FC236}">
                <a16:creationId xmlns:a16="http://schemas.microsoft.com/office/drawing/2014/main" id="{4B7AB357-2300-B721-F3A0-6A5CB9854DF2}"/>
              </a:ext>
            </a:extLst>
          </p:cNvPr>
          <p:cNvSpPr>
            <a:spLocks noGrp="1" noChangeArrowheads="1"/>
          </p:cNvSpPr>
          <p:nvPr>
            <p:ph idx="1"/>
          </p:nvPr>
        </p:nvSpPr>
        <p:spPr/>
        <p:txBody>
          <a:bodyPr lIns="91425" tIns="91425" rIns="91425" bIns="91425"/>
          <a:lstStyle/>
          <a:p>
            <a:pPr>
              <a:spcBef>
                <a:spcPts val="600"/>
              </a:spcBef>
            </a:pPr>
            <a:r>
              <a:rPr lang="en-US" altLang="en-US" sz="2400"/>
              <a:t>To spend a Bitcoin, you need to know some public and some private information</a:t>
            </a:r>
          </a:p>
          <a:p>
            <a:pPr lvl="1">
              <a:spcBef>
                <a:spcPts val="600"/>
              </a:spcBef>
            </a:pPr>
            <a:r>
              <a:rPr lang="en-US" altLang="en-US" sz="2000"/>
              <a:t>The public information is what goes on the block chain — the identity of the coin, how much it's worth, and so on. </a:t>
            </a:r>
          </a:p>
          <a:p>
            <a:pPr lvl="1">
              <a:spcBef>
                <a:spcPts val="600"/>
              </a:spcBef>
            </a:pPr>
            <a:r>
              <a:rPr lang="en-US" altLang="en-US" sz="2000"/>
              <a:t>The secret information is the secret key of the owner of the bitcoin, presumably, that</a:t>
            </a:r>
            <a:r>
              <a:rPr lang="en-US" altLang="fr-FR" sz="2000"/>
              <a:t>’</a:t>
            </a:r>
            <a:r>
              <a:rPr lang="en-US" altLang="en-US" sz="2000"/>
              <a:t>s you. </a:t>
            </a:r>
          </a:p>
          <a:p>
            <a:pPr>
              <a:spcBef>
                <a:spcPts val="600"/>
              </a:spcBef>
              <a:buFontTx/>
              <a:buNone/>
            </a:pPr>
            <a:endParaRPr lang="fr-FR" altLang="en-US" sz="2400"/>
          </a:p>
          <a:p>
            <a:pPr>
              <a:spcBef>
                <a:spcPts val="600"/>
              </a:spcBef>
              <a:buFontTx/>
              <a:buNone/>
            </a:pPr>
            <a:r>
              <a:rPr lang="en-US" altLang="en-US" sz="2400" u="sng"/>
              <a:t>So it</a:t>
            </a:r>
            <a:r>
              <a:rPr lang="en-US" altLang="fr-FR" sz="2400" u="sng"/>
              <a:t>’</a:t>
            </a:r>
            <a:r>
              <a:rPr lang="en-US" altLang="en-US" sz="2400" u="sng"/>
              <a:t>s all about key management.</a:t>
            </a:r>
            <a:endParaRPr lang="fr-FR" altLang="en-US" sz="2400" u="sng"/>
          </a:p>
          <a:p>
            <a:pPr>
              <a:spcBef>
                <a:spcPts val="600"/>
              </a:spcBef>
              <a:buFontTx/>
              <a:buNone/>
            </a:pPr>
            <a:endParaRPr lang="fr-FR" altLang="en-US" sz="2400"/>
          </a:p>
        </p:txBody>
      </p:sp>
      <p:sp>
        <p:nvSpPr>
          <p:cNvPr id="2" name="Slide Number Placeholder 1">
            <a:extLst>
              <a:ext uri="{FF2B5EF4-FFF2-40B4-BE49-F238E27FC236}">
                <a16:creationId xmlns:a16="http://schemas.microsoft.com/office/drawing/2014/main" id="{21E43060-2675-B7AC-EDA8-3245E7FB60AB}"/>
              </a:ext>
            </a:extLst>
          </p:cNvPr>
          <p:cNvSpPr>
            <a:spLocks noGrp="1"/>
          </p:cNvSpPr>
          <p:nvPr>
            <p:ph type="sldNum" sz="quarter" idx="12"/>
          </p:nvPr>
        </p:nvSpPr>
        <p:spPr/>
        <p:txBody>
          <a:bodyPr/>
          <a:lstStyle/>
          <a:p>
            <a:fld id="{85A02CC9-069A-4BAA-8CC8-EFB1450DFAC3}" type="slidenum">
              <a:rPr lang="en-US" altLang="en-US" smtClean="0"/>
              <a:pPr/>
              <a:t>10</a:t>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Google Shape;46;p11">
            <a:extLst>
              <a:ext uri="{FF2B5EF4-FFF2-40B4-BE49-F238E27FC236}">
                <a16:creationId xmlns:a16="http://schemas.microsoft.com/office/drawing/2014/main" id="{CCCB1054-D4F4-CF17-ABD8-4BC988D66F3A}"/>
              </a:ext>
            </a:extLst>
          </p:cNvPr>
          <p:cNvSpPr>
            <a:spLocks noGrp="1" noChangeArrowheads="1"/>
          </p:cNvSpPr>
          <p:nvPr>
            <p:ph type="subTitle" idx="1"/>
          </p:nvPr>
        </p:nvSpPr>
        <p:spPr>
          <a:xfrm>
            <a:off x="609600" y="2133600"/>
            <a:ext cx="7772400" cy="1046163"/>
          </a:xfrm>
        </p:spPr>
        <p:txBody>
          <a:bodyPr lIns="91425" tIns="91425" rIns="91425" bIns="91425"/>
          <a:lstStyle/>
          <a:p>
            <a:pPr>
              <a:spcBef>
                <a:spcPct val="0"/>
              </a:spcBef>
            </a:pPr>
            <a:r>
              <a:rPr lang="en-US" altLang="en-US"/>
              <a:t>How to Store and Use Bitcoins</a:t>
            </a:r>
            <a:endParaRPr lang="en-US" altLang="en-US">
              <a:latin typeface="Trebuchet MS" panose="020B0603020202020204" pitchFamily="34" charset="0"/>
              <a:sym typeface="Trebuchet MS" panose="020B0603020202020204" pitchFamily="34" charset="0"/>
            </a:endParaRPr>
          </a:p>
        </p:txBody>
      </p:sp>
      <p:cxnSp>
        <p:nvCxnSpPr>
          <p:cNvPr id="47" name="Google Shape;47;p11">
            <a:extLst>
              <a:ext uri="{FF2B5EF4-FFF2-40B4-BE49-F238E27FC236}">
                <a16:creationId xmlns:a16="http://schemas.microsoft.com/office/drawing/2014/main" id="{C597435B-A96D-68E1-ECE6-F275BCFAFC31}"/>
              </a:ext>
            </a:extLst>
          </p:cNvPr>
          <p:cNvCxnSpPr>
            <a:cxnSpLocks noChangeShapeType="1"/>
          </p:cNvCxnSpPr>
          <p:nvPr/>
        </p:nvCxnSpPr>
        <p:spPr bwMode="auto">
          <a:xfrm>
            <a:off x="5735638" y="2584450"/>
            <a:ext cx="1363662" cy="14288"/>
          </a:xfrm>
          <a:prstGeom prst="straightConnector1">
            <a:avLst/>
          </a:prstGeom>
          <a:noFill/>
          <a:ln w="76200">
            <a:solidFill>
              <a:srgbClr val="FF0000"/>
            </a:solidFill>
            <a:round/>
            <a:headEnd/>
            <a:tailEnd/>
          </a:ln>
          <a:extLst>
            <a:ext uri="{909E8E84-426E-40DD-AFC4-6F175D3DCCD1}">
              <a14:hiddenFill xmlns:a14="http://schemas.microsoft.com/office/drawing/2010/main">
                <a:noFill/>
              </a14:hiddenFill>
            </a:ext>
          </a:extLst>
        </p:spPr>
      </p:cxnSp>
      <p:sp>
        <p:nvSpPr>
          <p:cNvPr id="48" name="Google Shape;48;p11">
            <a:extLst>
              <a:ext uri="{FF2B5EF4-FFF2-40B4-BE49-F238E27FC236}">
                <a16:creationId xmlns:a16="http://schemas.microsoft.com/office/drawing/2014/main" id="{8C4CA922-C2CE-E1D7-A57C-8262A6F5CB1E}"/>
              </a:ext>
            </a:extLst>
          </p:cNvPr>
          <p:cNvSpPr txBox="1">
            <a:spLocks noChangeArrowheads="1"/>
          </p:cNvSpPr>
          <p:nvPr/>
        </p:nvSpPr>
        <p:spPr bwMode="auto">
          <a:xfrm>
            <a:off x="5661025" y="2713038"/>
            <a:ext cx="22145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fr-FR" altLang="en-US" sz="3000">
                <a:solidFill>
                  <a:srgbClr val="FF0000"/>
                </a:solidFill>
                <a:latin typeface="Trebuchet MS" panose="020B0603020202020204" pitchFamily="34" charset="0"/>
                <a:sym typeface="Trebuchet MS" panose="020B0603020202020204" pitchFamily="34" charset="0"/>
              </a:rPr>
              <a:t>Secret Keys</a:t>
            </a:r>
          </a:p>
        </p:txBody>
      </p:sp>
      <p:sp>
        <p:nvSpPr>
          <p:cNvPr id="2" name="Slide Number Placeholder 1">
            <a:extLst>
              <a:ext uri="{FF2B5EF4-FFF2-40B4-BE49-F238E27FC236}">
                <a16:creationId xmlns:a16="http://schemas.microsoft.com/office/drawing/2014/main" id="{7826BB39-C15F-158E-5261-5C4BC5E9001C}"/>
              </a:ext>
            </a:extLst>
          </p:cNvPr>
          <p:cNvSpPr>
            <a:spLocks noGrp="1"/>
          </p:cNvSpPr>
          <p:nvPr>
            <p:ph type="sldNum" sz="quarter" idx="12"/>
          </p:nvPr>
        </p:nvSpPr>
        <p:spPr/>
        <p:txBody>
          <a:bodyPr/>
          <a:lstStyle/>
          <a:p>
            <a:fld id="{CFA0B5BF-D649-4CD0-AF2C-DC078BB62322}" type="slidenum">
              <a:rPr lang="en-US" altLang="en-US" smtClean="0"/>
              <a:pPr/>
              <a:t>11</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
                                        <p:tgtEl>
                                          <p:spTgt spid="47"/>
                                        </p:tgtEl>
                                      </p:cBhvr>
                                    </p:animEffect>
                                  </p:childTnLst>
                                </p:cTn>
                              </p:par>
                            </p:childTnLst>
                          </p:cTn>
                        </p:par>
                        <p:par>
                          <p:cTn id="8" fill="hold" nodeType="afterGroup">
                            <p:stCondLst>
                              <p:cond delay="0"/>
                            </p:stCondLst>
                            <p:childTnLst>
                              <p:par>
                                <p:cTn id="9" presetID="10" presetClass="entr" presetSubtype="0"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1"/>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Google Shape;53;p12">
            <a:extLst>
              <a:ext uri="{FF2B5EF4-FFF2-40B4-BE49-F238E27FC236}">
                <a16:creationId xmlns:a16="http://schemas.microsoft.com/office/drawing/2014/main" id="{63C49E0E-48D1-9471-8D75-9FDCF2A1BC6D}"/>
              </a:ext>
            </a:extLst>
          </p:cNvPr>
          <p:cNvSpPr>
            <a:spLocks noGrp="1" noChangeArrowheads="1"/>
          </p:cNvSpPr>
          <p:nvPr>
            <p:ph type="title"/>
          </p:nvPr>
        </p:nvSpPr>
        <p:spPr/>
        <p:txBody>
          <a:bodyPr lIns="91425" tIns="91425" rIns="91425" bIns="91425" anchor="b"/>
          <a:lstStyle/>
          <a:p>
            <a:r>
              <a:rPr lang="en-US" altLang="en-US"/>
              <a:t>Goals</a:t>
            </a:r>
          </a:p>
        </p:txBody>
      </p:sp>
      <p:sp>
        <p:nvSpPr>
          <p:cNvPr id="37890" name="Google Shape;54;p12">
            <a:extLst>
              <a:ext uri="{FF2B5EF4-FFF2-40B4-BE49-F238E27FC236}">
                <a16:creationId xmlns:a16="http://schemas.microsoft.com/office/drawing/2014/main" id="{705B4764-4549-C0C1-C023-22904C8F6550}"/>
              </a:ext>
            </a:extLst>
          </p:cNvPr>
          <p:cNvSpPr>
            <a:spLocks noGrp="1" noChangeArrowheads="1"/>
          </p:cNvSpPr>
          <p:nvPr>
            <p:ph idx="1"/>
          </p:nvPr>
        </p:nvSpPr>
        <p:spPr/>
        <p:txBody>
          <a:bodyPr lIns="91425" tIns="91425" rIns="91425" bIns="91425"/>
          <a:lstStyle/>
          <a:p>
            <a:pPr marL="0" indent="0">
              <a:spcBef>
                <a:spcPts val="600"/>
              </a:spcBef>
              <a:buFontTx/>
              <a:buNone/>
            </a:pPr>
            <a:endParaRPr lang="en-US" altLang="en-US" sz="2400" dirty="0"/>
          </a:p>
          <a:p>
            <a:pPr marL="0" indent="0">
              <a:spcBef>
                <a:spcPts val="600"/>
              </a:spcBef>
              <a:buFontTx/>
              <a:buNone/>
            </a:pPr>
            <a:r>
              <a:rPr lang="en-US" altLang="en-US" sz="2400" dirty="0"/>
              <a:t>Availability: You can spend your coins. </a:t>
            </a:r>
          </a:p>
          <a:p>
            <a:pPr marL="0" indent="0">
              <a:spcBef>
                <a:spcPts val="600"/>
              </a:spcBef>
              <a:buFontTx/>
              <a:buNone/>
            </a:pPr>
            <a:r>
              <a:rPr lang="en-US" altLang="en-US" sz="2400" dirty="0"/>
              <a:t>Security: Nobody else can spend your coins.</a:t>
            </a:r>
          </a:p>
          <a:p>
            <a:pPr marL="0" indent="0">
              <a:spcBef>
                <a:spcPts val="600"/>
              </a:spcBef>
              <a:buFontTx/>
              <a:buNone/>
            </a:pPr>
            <a:r>
              <a:rPr lang="fr-FR" altLang="en-US" sz="2400" dirty="0"/>
              <a:t>C</a:t>
            </a:r>
            <a:r>
              <a:rPr lang="en-US" altLang="en-US" sz="2400" dirty="0" err="1"/>
              <a:t>onvenience</a:t>
            </a:r>
            <a:r>
              <a:rPr lang="en-US" altLang="en-US" sz="2400" dirty="0"/>
              <a:t> - Do you remember that incident about keys in the email draft?</a:t>
            </a:r>
          </a:p>
          <a:p>
            <a:pPr marL="0" indent="0">
              <a:spcBef>
                <a:spcPts val="600"/>
              </a:spcBef>
              <a:buFontTx/>
              <a:buNone/>
            </a:pPr>
            <a:endParaRPr lang="en-US" altLang="en-US" sz="2400" dirty="0"/>
          </a:p>
          <a:p>
            <a:pPr marL="0" indent="0">
              <a:spcBef>
                <a:spcPts val="600"/>
              </a:spcBef>
              <a:buFontTx/>
              <a:buNone/>
            </a:pPr>
            <a:endParaRPr lang="en-US" altLang="en-US" sz="2400" dirty="0"/>
          </a:p>
        </p:txBody>
      </p:sp>
      <p:sp>
        <p:nvSpPr>
          <p:cNvPr id="2" name="Slide Number Placeholder 1">
            <a:extLst>
              <a:ext uri="{FF2B5EF4-FFF2-40B4-BE49-F238E27FC236}">
                <a16:creationId xmlns:a16="http://schemas.microsoft.com/office/drawing/2014/main" id="{DDE54B71-F971-B31F-E43F-E717E5E652FF}"/>
              </a:ext>
            </a:extLst>
          </p:cNvPr>
          <p:cNvSpPr>
            <a:spLocks noGrp="1"/>
          </p:cNvSpPr>
          <p:nvPr>
            <p:ph type="sldNum" sz="quarter" idx="12"/>
          </p:nvPr>
        </p:nvSpPr>
        <p:spPr/>
        <p:txBody>
          <a:bodyPr/>
          <a:lstStyle/>
          <a:p>
            <a:fld id="{85A02CC9-069A-4BAA-8CC8-EFB1450DFAC3}" type="slidenum">
              <a:rPr lang="en-US" altLang="en-US" smtClean="0"/>
              <a:pPr/>
              <a:t>12</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re 1">
            <a:extLst>
              <a:ext uri="{FF2B5EF4-FFF2-40B4-BE49-F238E27FC236}">
                <a16:creationId xmlns:a16="http://schemas.microsoft.com/office/drawing/2014/main" id="{5D6B39C3-16E7-D583-8056-B504603EF24E}"/>
              </a:ext>
            </a:extLst>
          </p:cNvPr>
          <p:cNvSpPr>
            <a:spLocks noGrp="1" noChangeArrowheads="1"/>
          </p:cNvSpPr>
          <p:nvPr>
            <p:ph type="title"/>
          </p:nvPr>
        </p:nvSpPr>
        <p:spPr/>
        <p:txBody>
          <a:bodyPr/>
          <a:lstStyle/>
          <a:p>
            <a:r>
              <a:rPr lang="fr-FR" altLang="en-US"/>
              <a:t>Keys Management</a:t>
            </a:r>
          </a:p>
        </p:txBody>
      </p:sp>
      <p:sp>
        <p:nvSpPr>
          <p:cNvPr id="39938" name="Google Shape;59;p13">
            <a:extLst>
              <a:ext uri="{FF2B5EF4-FFF2-40B4-BE49-F238E27FC236}">
                <a16:creationId xmlns:a16="http://schemas.microsoft.com/office/drawing/2014/main" id="{749DC3A5-6547-81C8-0074-B25E4221D3EC}"/>
              </a:ext>
            </a:extLst>
          </p:cNvPr>
          <p:cNvSpPr>
            <a:spLocks noGrp="1" noChangeArrowheads="1"/>
          </p:cNvSpPr>
          <p:nvPr>
            <p:ph idx="1"/>
          </p:nvPr>
        </p:nvSpPr>
        <p:spPr/>
        <p:txBody>
          <a:bodyPr lIns="91425" tIns="91425" rIns="91425" bIns="91425"/>
          <a:lstStyle/>
          <a:p>
            <a:pPr>
              <a:spcBef>
                <a:spcPts val="600"/>
              </a:spcBef>
            </a:pPr>
            <a:r>
              <a:rPr lang="en-US" altLang="en-US" sz="2400"/>
              <a:t>Simplest approach: store key in a file, on your computer or phone</a:t>
            </a:r>
          </a:p>
          <a:p>
            <a:pPr>
              <a:spcBef>
                <a:spcPts val="600"/>
              </a:spcBef>
            </a:pPr>
            <a:endParaRPr lang="en-US" altLang="en-US" sz="2400"/>
          </a:p>
          <a:p>
            <a:pPr>
              <a:spcBef>
                <a:spcPts val="600"/>
              </a:spcBef>
            </a:pPr>
            <a:r>
              <a:rPr lang="en-US" altLang="en-US" sz="2400"/>
              <a:t>Very convenient.</a:t>
            </a:r>
          </a:p>
          <a:p>
            <a:pPr>
              <a:spcBef>
                <a:spcPts val="600"/>
              </a:spcBef>
            </a:pPr>
            <a:r>
              <a:rPr lang="en-US" altLang="en-US" sz="2400"/>
              <a:t>As available as your device. </a:t>
            </a:r>
            <a:r>
              <a:rPr lang="en-US" altLang="en-US" sz="1800"/>
              <a:t>device lost/wiped ⇒ key lost ⇒ coins lost</a:t>
            </a:r>
          </a:p>
          <a:p>
            <a:pPr>
              <a:spcBef>
                <a:spcPts val="600"/>
              </a:spcBef>
            </a:pPr>
            <a:r>
              <a:rPr lang="en-US" altLang="en-US" sz="2400"/>
              <a:t>As secure as your device - </a:t>
            </a:r>
            <a:r>
              <a:rPr lang="en-US" altLang="en-US" sz="1800"/>
              <a:t>device compromised ⇒ key leaked ⇒ coins stolen</a:t>
            </a:r>
          </a:p>
          <a:p>
            <a:pPr>
              <a:spcBef>
                <a:spcPts val="600"/>
              </a:spcBef>
            </a:pPr>
            <a:endParaRPr lang="en-US" altLang="en-US" sz="1800"/>
          </a:p>
        </p:txBody>
      </p:sp>
      <p:sp>
        <p:nvSpPr>
          <p:cNvPr id="2" name="Slide Number Placeholder 1">
            <a:extLst>
              <a:ext uri="{FF2B5EF4-FFF2-40B4-BE49-F238E27FC236}">
                <a16:creationId xmlns:a16="http://schemas.microsoft.com/office/drawing/2014/main" id="{D9B62BB5-3806-EDB2-577D-49E7567DCCDB}"/>
              </a:ext>
            </a:extLst>
          </p:cNvPr>
          <p:cNvSpPr>
            <a:spLocks noGrp="1"/>
          </p:cNvSpPr>
          <p:nvPr>
            <p:ph type="sldNum" sz="quarter" idx="12"/>
          </p:nvPr>
        </p:nvSpPr>
        <p:spPr/>
        <p:txBody>
          <a:bodyPr/>
          <a:lstStyle/>
          <a:p>
            <a:fld id="{85A02CC9-069A-4BAA-8CC8-EFB1450DFAC3}" type="slidenum">
              <a:rPr lang="en-US" altLang="en-US" smtClean="0"/>
              <a:pPr/>
              <a:t>13</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Google Shape;65;p14">
            <a:extLst>
              <a:ext uri="{FF2B5EF4-FFF2-40B4-BE49-F238E27FC236}">
                <a16:creationId xmlns:a16="http://schemas.microsoft.com/office/drawing/2014/main" id="{DCFD3926-6549-CD2D-97B9-540EF7382F19}"/>
              </a:ext>
            </a:extLst>
          </p:cNvPr>
          <p:cNvSpPr>
            <a:spLocks noGrp="1" noChangeArrowheads="1"/>
          </p:cNvSpPr>
          <p:nvPr>
            <p:ph type="title"/>
          </p:nvPr>
        </p:nvSpPr>
        <p:spPr>
          <a:xfrm>
            <a:off x="457200" y="274638"/>
            <a:ext cx="8229600" cy="1143000"/>
          </a:xfrm>
        </p:spPr>
        <p:txBody>
          <a:bodyPr/>
          <a:lstStyle/>
          <a:p>
            <a:pPr>
              <a:spcBef>
                <a:spcPct val="0"/>
              </a:spcBef>
              <a:spcAft>
                <a:spcPct val="0"/>
              </a:spcAft>
              <a:buSzTx/>
            </a:pPr>
            <a:r>
              <a:rPr lang="fr-FR" altLang="en-US"/>
              <a:t>Wallet software</a:t>
            </a:r>
          </a:p>
        </p:txBody>
      </p:sp>
      <p:sp>
        <p:nvSpPr>
          <p:cNvPr id="41986" name="Google Shape;66;p14">
            <a:extLst>
              <a:ext uri="{FF2B5EF4-FFF2-40B4-BE49-F238E27FC236}">
                <a16:creationId xmlns:a16="http://schemas.microsoft.com/office/drawing/2014/main" id="{D1304E69-F940-41A6-181A-51B3BE870D3A}"/>
              </a:ext>
            </a:extLst>
          </p:cNvPr>
          <p:cNvSpPr>
            <a:spLocks noGrp="1" noChangeArrowheads="1"/>
          </p:cNvSpPr>
          <p:nvPr>
            <p:ph type="body" idx="1"/>
          </p:nvPr>
        </p:nvSpPr>
        <p:spPr>
          <a:xfrm>
            <a:off x="457200" y="1600200"/>
            <a:ext cx="8229600" cy="3733800"/>
          </a:xfrm>
        </p:spPr>
        <p:txBody>
          <a:bodyPr/>
          <a:lstStyle/>
          <a:p>
            <a:pPr marL="0" indent="0">
              <a:spcAft>
                <a:spcPct val="0"/>
              </a:spcAft>
              <a:buSzTx/>
              <a:buFontTx/>
              <a:buNone/>
            </a:pPr>
            <a:r>
              <a:rPr lang="fr-FR" altLang="en-US" sz="2400" dirty="0" err="1"/>
              <a:t>Keeps</a:t>
            </a:r>
            <a:r>
              <a:rPr lang="fr-FR" altLang="en-US" sz="2400" dirty="0"/>
              <a:t> </a:t>
            </a:r>
            <a:r>
              <a:rPr lang="fr-FR" altLang="en-US" sz="2400" dirty="0" err="1"/>
              <a:t>track</a:t>
            </a:r>
            <a:r>
              <a:rPr lang="fr-FR" altLang="en-US" sz="2400" dirty="0"/>
              <a:t> of </a:t>
            </a:r>
            <a:r>
              <a:rPr lang="fr-FR" altLang="en-US" sz="2400" dirty="0" err="1"/>
              <a:t>your</a:t>
            </a:r>
            <a:r>
              <a:rPr lang="fr-FR" altLang="en-US" sz="2400" dirty="0"/>
              <a:t> coins, </a:t>
            </a:r>
            <a:r>
              <a:rPr lang="fr-FR" altLang="en-US" sz="2400" dirty="0" err="1"/>
              <a:t>provides</a:t>
            </a:r>
            <a:r>
              <a:rPr lang="fr-FR" altLang="en-US" sz="2400" dirty="0"/>
              <a:t> </a:t>
            </a:r>
            <a:r>
              <a:rPr lang="fr-FR" altLang="en-US" sz="2400" dirty="0" err="1"/>
              <a:t>nice</a:t>
            </a:r>
            <a:r>
              <a:rPr lang="fr-FR" altLang="en-US" sz="2400" dirty="0"/>
              <a:t> user interface.</a:t>
            </a:r>
          </a:p>
          <a:p>
            <a:pPr marL="0" indent="0">
              <a:spcAft>
                <a:spcPct val="0"/>
              </a:spcAft>
              <a:buSzTx/>
              <a:buFontTx/>
              <a:buNone/>
            </a:pPr>
            <a:endParaRPr lang="fr-FR" altLang="en-US" sz="2400" dirty="0"/>
          </a:p>
          <a:p>
            <a:pPr marL="0" indent="0">
              <a:spcAft>
                <a:spcPct val="0"/>
              </a:spcAft>
              <a:buSzTx/>
              <a:buFontTx/>
              <a:buNone/>
            </a:pPr>
            <a:r>
              <a:rPr lang="fr-FR" altLang="en-US" sz="2400" dirty="0"/>
              <a:t>Nice trick: use a </a:t>
            </a:r>
            <a:r>
              <a:rPr lang="fr-FR" altLang="en-US" sz="2400" dirty="0" err="1"/>
              <a:t>separate</a:t>
            </a:r>
            <a:r>
              <a:rPr lang="fr-FR" altLang="en-US" sz="2400" dirty="0"/>
              <a:t> </a:t>
            </a:r>
            <a:r>
              <a:rPr lang="fr-FR" altLang="en-US" sz="2400" dirty="0" err="1"/>
              <a:t>address</a:t>
            </a:r>
            <a:r>
              <a:rPr lang="fr-FR" altLang="en-US" sz="2400" dirty="0"/>
              <a:t>/key for </a:t>
            </a:r>
            <a:r>
              <a:rPr lang="fr-FR" altLang="en-US" sz="2400" dirty="0" err="1"/>
              <a:t>each</a:t>
            </a:r>
            <a:r>
              <a:rPr lang="fr-FR" altLang="en-US" sz="2400" dirty="0"/>
              <a:t> coin. </a:t>
            </a:r>
            <a:r>
              <a:rPr lang="fr-FR" altLang="en-US" sz="2400" dirty="0" err="1"/>
              <a:t>benefits</a:t>
            </a:r>
            <a:r>
              <a:rPr lang="fr-FR" altLang="en-US" sz="2400" dirty="0"/>
              <a:t> </a:t>
            </a:r>
            <a:r>
              <a:rPr lang="fr-FR" altLang="en-US" sz="2400" dirty="0" err="1"/>
              <a:t>privacy</a:t>
            </a:r>
            <a:r>
              <a:rPr lang="fr-FR" altLang="en-US" sz="2400" dirty="0"/>
              <a:t> (looks like </a:t>
            </a:r>
            <a:r>
              <a:rPr lang="fr-FR" altLang="en-US" sz="2400" dirty="0" err="1"/>
              <a:t>separate</a:t>
            </a:r>
            <a:r>
              <a:rPr lang="fr-FR" altLang="en-US" sz="2400" dirty="0"/>
              <a:t> </a:t>
            </a:r>
            <a:r>
              <a:rPr lang="fr-FR" altLang="en-US" sz="2400" dirty="0" err="1"/>
              <a:t>owners</a:t>
            </a:r>
            <a:r>
              <a:rPr lang="fr-FR" altLang="en-US" sz="2400" dirty="0"/>
              <a:t>)</a:t>
            </a:r>
          </a:p>
          <a:p>
            <a:pPr marL="0" indent="0">
              <a:spcAft>
                <a:spcPct val="0"/>
              </a:spcAft>
              <a:buSzTx/>
              <a:buFontTx/>
              <a:buNone/>
            </a:pPr>
            <a:endParaRPr lang="fr-FR" altLang="en-US" sz="2400" dirty="0"/>
          </a:p>
          <a:p>
            <a:pPr marL="0" indent="0">
              <a:spcAft>
                <a:spcPct val="0"/>
              </a:spcAft>
              <a:buSzTx/>
              <a:buFontTx/>
              <a:buNone/>
            </a:pPr>
            <a:endParaRPr lang="fr-FR" alt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Google Shape;71;p15">
            <a:extLst>
              <a:ext uri="{FF2B5EF4-FFF2-40B4-BE49-F238E27FC236}">
                <a16:creationId xmlns:a16="http://schemas.microsoft.com/office/drawing/2014/main" id="{1C70674A-E3A5-2893-70AC-1D52A9D411AD}"/>
              </a:ext>
            </a:extLst>
          </p:cNvPr>
          <p:cNvSpPr>
            <a:spLocks noGrp="1" noChangeArrowheads="1"/>
          </p:cNvSpPr>
          <p:nvPr>
            <p:ph type="title"/>
          </p:nvPr>
        </p:nvSpPr>
        <p:spPr>
          <a:xfrm>
            <a:off x="457200" y="274638"/>
            <a:ext cx="8229600" cy="1143000"/>
          </a:xfrm>
        </p:spPr>
        <p:txBody>
          <a:bodyPr/>
          <a:lstStyle/>
          <a:p>
            <a:pPr>
              <a:spcBef>
                <a:spcPct val="0"/>
              </a:spcBef>
              <a:spcAft>
                <a:spcPct val="0"/>
              </a:spcAft>
              <a:buSzTx/>
            </a:pPr>
            <a:r>
              <a:rPr lang="fr-FR" altLang="en-US"/>
              <a:t>Encoding addresses</a:t>
            </a:r>
          </a:p>
        </p:txBody>
      </p:sp>
      <p:pic>
        <p:nvPicPr>
          <p:cNvPr id="44034" name="Image 2" descr="Screenshot 2019-09-30 at 8.36.45 PM.pdf">
            <a:extLst>
              <a:ext uri="{FF2B5EF4-FFF2-40B4-BE49-F238E27FC236}">
                <a16:creationId xmlns:a16="http://schemas.microsoft.com/office/drawing/2014/main" id="{9376E79B-A4CC-A5C9-36A5-26CF2D2975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676400"/>
            <a:ext cx="4654550" cy="497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Image 4" descr="Screenshot 2019-10-02 at 2.21.29 PM.pdf">
            <a:extLst>
              <a:ext uri="{FF2B5EF4-FFF2-40B4-BE49-F238E27FC236}">
                <a16:creationId xmlns:a16="http://schemas.microsoft.com/office/drawing/2014/main" id="{AAB591B6-D245-34D2-9524-D3144C7B482C}"/>
              </a:ext>
            </a:extLst>
          </p:cNvPr>
          <p:cNvPicPr>
            <a:picLocks noChangeAspect="1"/>
          </p:cNvPicPr>
          <p:nvPr/>
        </p:nvPicPr>
        <p:blipFill>
          <a:blip r:embed="rId2">
            <a:extLst>
              <a:ext uri="{28A0092B-C50C-407E-A947-70E740481C1C}">
                <a14:useLocalDpi xmlns:a14="http://schemas.microsoft.com/office/drawing/2010/main" val="0"/>
              </a:ext>
            </a:extLst>
          </a:blip>
          <a:srcRect b="59813"/>
          <a:stretch>
            <a:fillRect/>
          </a:stretch>
        </p:blipFill>
        <p:spPr bwMode="auto">
          <a:xfrm>
            <a:off x="0" y="762000"/>
            <a:ext cx="91440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Google Shape;78;p16">
            <a:extLst>
              <a:ext uri="{FF2B5EF4-FFF2-40B4-BE49-F238E27FC236}">
                <a16:creationId xmlns:a16="http://schemas.microsoft.com/office/drawing/2014/main" id="{10FDF89E-A01D-C141-B66F-2E01FCBD9B75}"/>
              </a:ext>
            </a:extLst>
          </p:cNvPr>
          <p:cNvSpPr>
            <a:spLocks noGrp="1" noChangeArrowheads="1"/>
          </p:cNvSpPr>
          <p:nvPr>
            <p:ph type="subTitle" idx="1"/>
          </p:nvPr>
        </p:nvSpPr>
        <p:spPr>
          <a:xfrm>
            <a:off x="685800" y="2254250"/>
            <a:ext cx="7772400" cy="1046163"/>
          </a:xfrm>
        </p:spPr>
        <p:txBody>
          <a:bodyPr lIns="91425" tIns="91425" rIns="91425" bIns="91425"/>
          <a:lstStyle/>
          <a:p>
            <a:pPr>
              <a:spcBef>
                <a:spcPct val="0"/>
              </a:spcBef>
            </a:pPr>
            <a:endParaRPr lang="en-US" altLang="en-US"/>
          </a:p>
          <a:p>
            <a:pPr>
              <a:spcBef>
                <a:spcPct val="0"/>
              </a:spcBef>
            </a:pPr>
            <a:r>
              <a:rPr lang="en-US" altLang="en-US"/>
              <a:t>Hot and Cold Storage</a:t>
            </a:r>
            <a:endParaRPr lang="en-US" altLang="en-US">
              <a:latin typeface="Trebuchet MS" panose="020B0603020202020204" pitchFamily="34" charset="0"/>
              <a:sym typeface="Trebuchet MS" panose="020B0603020202020204" pitchFamily="34" charset="0"/>
            </a:endParaRPr>
          </a:p>
        </p:txBody>
      </p:sp>
      <p:sp>
        <p:nvSpPr>
          <p:cNvPr id="2" name="Slide Number Placeholder 1">
            <a:extLst>
              <a:ext uri="{FF2B5EF4-FFF2-40B4-BE49-F238E27FC236}">
                <a16:creationId xmlns:a16="http://schemas.microsoft.com/office/drawing/2014/main" id="{52B0CCBD-2321-CD9A-3607-C988E34E6C85}"/>
              </a:ext>
            </a:extLst>
          </p:cNvPr>
          <p:cNvSpPr>
            <a:spLocks noGrp="1"/>
          </p:cNvSpPr>
          <p:nvPr>
            <p:ph type="sldNum" sz="quarter" idx="12"/>
          </p:nvPr>
        </p:nvSpPr>
        <p:spPr/>
        <p:txBody>
          <a:bodyPr/>
          <a:lstStyle/>
          <a:p>
            <a:fld id="{CFA0B5BF-D649-4CD0-AF2C-DC078BB62322}" type="slidenum">
              <a:rPr lang="en-US" altLang="en-US" smtClean="0"/>
              <a:pPr/>
              <a:t>17</a:t>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Google Shape;83;p17">
            <a:extLst>
              <a:ext uri="{FF2B5EF4-FFF2-40B4-BE49-F238E27FC236}">
                <a16:creationId xmlns:a16="http://schemas.microsoft.com/office/drawing/2014/main" id="{E13F2C08-7B80-3E5F-12EC-911373D3C88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425" y="925513"/>
            <a:ext cx="248285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Google Shape;84;p17">
            <a:extLst>
              <a:ext uri="{FF2B5EF4-FFF2-40B4-BE49-F238E27FC236}">
                <a16:creationId xmlns:a16="http://schemas.microsoft.com/office/drawing/2014/main" id="{2B659988-9556-FE84-0682-5F6963FDBC1D}"/>
              </a:ext>
            </a:extLst>
          </p:cNvPr>
          <p:cNvSpPr>
            <a:spLocks noGrp="1" noChangeArrowheads="1"/>
          </p:cNvSpPr>
          <p:nvPr>
            <p:ph type="title"/>
          </p:nvPr>
        </p:nvSpPr>
        <p:spPr>
          <a:xfrm>
            <a:off x="893763" y="274638"/>
            <a:ext cx="2711450" cy="1143000"/>
          </a:xfrm>
        </p:spPr>
        <p:txBody>
          <a:bodyPr/>
          <a:lstStyle/>
          <a:p>
            <a:pPr>
              <a:spcBef>
                <a:spcPct val="0"/>
              </a:spcBef>
              <a:spcAft>
                <a:spcPct val="0"/>
              </a:spcAft>
              <a:buSzTx/>
            </a:pPr>
            <a:r>
              <a:rPr lang="fr-FR" altLang="en-US"/>
              <a:t>Hot storage</a:t>
            </a:r>
          </a:p>
        </p:txBody>
      </p:sp>
      <p:sp>
        <p:nvSpPr>
          <p:cNvPr id="49155" name="Google Shape;85;p17">
            <a:extLst>
              <a:ext uri="{FF2B5EF4-FFF2-40B4-BE49-F238E27FC236}">
                <a16:creationId xmlns:a16="http://schemas.microsoft.com/office/drawing/2014/main" id="{F8799C20-35BD-F60B-BB83-E776536374FB}"/>
              </a:ext>
            </a:extLst>
          </p:cNvPr>
          <p:cNvSpPr>
            <a:spLocks noGrp="1" noChangeArrowheads="1"/>
          </p:cNvSpPr>
          <p:nvPr>
            <p:ph type="title"/>
          </p:nvPr>
        </p:nvSpPr>
        <p:spPr>
          <a:xfrm>
            <a:off x="5111750" y="274638"/>
            <a:ext cx="3040063" cy="1143000"/>
          </a:xfrm>
        </p:spPr>
        <p:txBody>
          <a:bodyPr/>
          <a:lstStyle/>
          <a:p>
            <a:pPr>
              <a:spcBef>
                <a:spcPct val="0"/>
              </a:spcBef>
              <a:spcAft>
                <a:spcPct val="0"/>
              </a:spcAft>
              <a:buSzTx/>
            </a:pPr>
            <a:r>
              <a:rPr lang="fr-FR" altLang="en-US"/>
              <a:t>Cold storage</a:t>
            </a:r>
          </a:p>
        </p:txBody>
      </p:sp>
      <p:pic>
        <p:nvPicPr>
          <p:cNvPr id="49156" name="Google Shape;86;p17">
            <a:extLst>
              <a:ext uri="{FF2B5EF4-FFF2-40B4-BE49-F238E27FC236}">
                <a16:creationId xmlns:a16="http://schemas.microsoft.com/office/drawing/2014/main" id="{41335E79-1B5E-8A30-1B28-E4EF047E0957}"/>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513" y="1512888"/>
            <a:ext cx="2138362" cy="2138362"/>
          </a:xfrm>
          <a:prstGeom prst="rect">
            <a:avLst/>
          </a:prstGeom>
          <a:noFill/>
          <a:ln w="9525">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pic>
      <p:sp>
        <p:nvSpPr>
          <p:cNvPr id="49157" name="Google Shape;87;p17">
            <a:extLst>
              <a:ext uri="{FF2B5EF4-FFF2-40B4-BE49-F238E27FC236}">
                <a16:creationId xmlns:a16="http://schemas.microsoft.com/office/drawing/2014/main" id="{68C5514A-B472-3C4A-3CDB-541036C6B236}"/>
              </a:ext>
            </a:extLst>
          </p:cNvPr>
          <p:cNvSpPr txBox="1">
            <a:spLocks noChangeArrowheads="1"/>
          </p:cNvSpPr>
          <p:nvPr/>
        </p:nvSpPr>
        <p:spPr bwMode="auto">
          <a:xfrm>
            <a:off x="1093788" y="4133850"/>
            <a:ext cx="2311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online</a:t>
            </a:r>
          </a:p>
        </p:txBody>
      </p:sp>
      <p:sp>
        <p:nvSpPr>
          <p:cNvPr id="49158" name="Google Shape;88;p17">
            <a:extLst>
              <a:ext uri="{FF2B5EF4-FFF2-40B4-BE49-F238E27FC236}">
                <a16:creationId xmlns:a16="http://schemas.microsoft.com/office/drawing/2014/main" id="{F772192B-3608-BA66-A23A-EF51D0C806B4}"/>
              </a:ext>
            </a:extLst>
          </p:cNvPr>
          <p:cNvSpPr txBox="1">
            <a:spLocks noChangeArrowheads="1"/>
          </p:cNvSpPr>
          <p:nvPr/>
        </p:nvSpPr>
        <p:spPr bwMode="auto">
          <a:xfrm>
            <a:off x="5630863" y="4133850"/>
            <a:ext cx="20018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offline</a:t>
            </a:r>
          </a:p>
        </p:txBody>
      </p:sp>
      <p:sp>
        <p:nvSpPr>
          <p:cNvPr id="49159" name="Google Shape;89;p17">
            <a:extLst>
              <a:ext uri="{FF2B5EF4-FFF2-40B4-BE49-F238E27FC236}">
                <a16:creationId xmlns:a16="http://schemas.microsoft.com/office/drawing/2014/main" id="{707DE902-E12C-29DD-55A1-D2ED256B29F2}"/>
              </a:ext>
            </a:extLst>
          </p:cNvPr>
          <p:cNvSpPr txBox="1">
            <a:spLocks noChangeArrowheads="1"/>
          </p:cNvSpPr>
          <p:nvPr/>
        </p:nvSpPr>
        <p:spPr bwMode="auto">
          <a:xfrm>
            <a:off x="3543300" y="5487988"/>
            <a:ext cx="2057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fr-FR" altLang="en-US" sz="2400">
                <a:latin typeface="Trebuchet MS" panose="020B0603020202020204" pitchFamily="34" charset="0"/>
                <a:sym typeface="Trebuchet MS" panose="020B0603020202020204" pitchFamily="34" charset="0"/>
              </a:rPr>
              <a:t>separate keys</a:t>
            </a:r>
          </a:p>
        </p:txBody>
      </p:sp>
      <p:cxnSp>
        <p:nvCxnSpPr>
          <p:cNvPr id="49160" name="Google Shape;90;p17">
            <a:extLst>
              <a:ext uri="{FF2B5EF4-FFF2-40B4-BE49-F238E27FC236}">
                <a16:creationId xmlns:a16="http://schemas.microsoft.com/office/drawing/2014/main" id="{4357E9B1-7FAE-05ED-532E-8FBDB0278F00}"/>
              </a:ext>
            </a:extLst>
          </p:cNvPr>
          <p:cNvCxnSpPr>
            <a:cxnSpLocks noChangeShapeType="1"/>
          </p:cNvCxnSpPr>
          <p:nvPr/>
        </p:nvCxnSpPr>
        <p:spPr bwMode="auto">
          <a:xfrm flipH="1">
            <a:off x="2260600" y="5894388"/>
            <a:ext cx="1282700" cy="31750"/>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49161" name="Google Shape;91;p17">
            <a:extLst>
              <a:ext uri="{FF2B5EF4-FFF2-40B4-BE49-F238E27FC236}">
                <a16:creationId xmlns:a16="http://schemas.microsoft.com/office/drawing/2014/main" id="{101D829C-44F6-44B4-7C52-666AD3FF5D8A}"/>
              </a:ext>
            </a:extLst>
          </p:cNvPr>
          <p:cNvCxnSpPr>
            <a:cxnSpLocks noChangeShapeType="1"/>
          </p:cNvCxnSpPr>
          <p:nvPr/>
        </p:nvCxnSpPr>
        <p:spPr bwMode="auto">
          <a:xfrm rot="10800000" flipH="1">
            <a:off x="5600700" y="5865813"/>
            <a:ext cx="1111250" cy="28575"/>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49162" name="Google Shape;92;p17">
            <a:extLst>
              <a:ext uri="{FF2B5EF4-FFF2-40B4-BE49-F238E27FC236}">
                <a16:creationId xmlns:a16="http://schemas.microsoft.com/office/drawing/2014/main" id="{47EE6743-62D0-13E0-C528-37DC8A0242E5}"/>
              </a:ext>
            </a:extLst>
          </p:cNvPr>
          <p:cNvCxnSpPr>
            <a:cxnSpLocks noChangeShapeType="1"/>
          </p:cNvCxnSpPr>
          <p:nvPr/>
        </p:nvCxnSpPr>
        <p:spPr bwMode="auto">
          <a:xfrm>
            <a:off x="4267200" y="7938"/>
            <a:ext cx="107950" cy="5149850"/>
          </a:xfrm>
          <a:prstGeom prst="straightConnector1">
            <a:avLst/>
          </a:prstGeom>
          <a:noFill/>
          <a:ln w="19050">
            <a:solidFill>
              <a:schemeClr val="tx2"/>
            </a:solidFill>
            <a:prstDash val="dot"/>
            <a:round/>
            <a:headEnd/>
            <a:tailEnd/>
          </a:ln>
          <a:extLst>
            <a:ext uri="{909E8E84-426E-40DD-AFC4-6F175D3DCCD1}">
              <a14:hiddenFill xmlns:a14="http://schemas.microsoft.com/office/drawing/2010/main">
                <a:noFill/>
              </a14:hiddenFill>
            </a:ext>
          </a:extLst>
        </p:spPr>
      </p:cxnSp>
      <p:sp>
        <p:nvSpPr>
          <p:cNvPr id="49163" name="Google Shape;93;p17">
            <a:extLst>
              <a:ext uri="{FF2B5EF4-FFF2-40B4-BE49-F238E27FC236}">
                <a16:creationId xmlns:a16="http://schemas.microsoft.com/office/drawing/2014/main" id="{93DBDC20-8BF6-9A60-689D-CA8B6594A24F}"/>
              </a:ext>
            </a:extLst>
          </p:cNvPr>
          <p:cNvSpPr txBox="1">
            <a:spLocks noChangeArrowheads="1"/>
          </p:cNvSpPr>
          <p:nvPr/>
        </p:nvSpPr>
        <p:spPr bwMode="auto">
          <a:xfrm>
            <a:off x="1093788" y="4878388"/>
            <a:ext cx="2311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fr-FR" altLang="en-US" sz="1800">
                <a:latin typeface="Trebuchet MS" panose="020B0603020202020204" pitchFamily="34" charset="0"/>
                <a:sym typeface="Trebuchet MS" panose="020B0603020202020204" pitchFamily="34" charset="0"/>
              </a:rPr>
              <a:t>convenient but risky</a:t>
            </a:r>
          </a:p>
        </p:txBody>
      </p:sp>
      <p:sp>
        <p:nvSpPr>
          <p:cNvPr id="49164" name="Google Shape;94;p17">
            <a:extLst>
              <a:ext uri="{FF2B5EF4-FFF2-40B4-BE49-F238E27FC236}">
                <a16:creationId xmlns:a16="http://schemas.microsoft.com/office/drawing/2014/main" id="{DFB59293-2FF7-A5F2-0AD9-025EA0BE2197}"/>
              </a:ext>
            </a:extLst>
          </p:cNvPr>
          <p:cNvSpPr txBox="1">
            <a:spLocks noChangeArrowheads="1"/>
          </p:cNvSpPr>
          <p:nvPr/>
        </p:nvSpPr>
        <p:spPr bwMode="auto">
          <a:xfrm>
            <a:off x="5784850" y="4878388"/>
            <a:ext cx="20034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fr-FR" altLang="en-US" sz="1800">
                <a:latin typeface="Trebuchet MS" panose="020B0603020202020204" pitchFamily="34" charset="0"/>
                <a:sym typeface="Trebuchet MS" panose="020B0603020202020204" pitchFamily="34" charset="0"/>
              </a:rPr>
              <a:t>archival but safer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Google Shape;131;p20">
            <a:extLst>
              <a:ext uri="{FF2B5EF4-FFF2-40B4-BE49-F238E27FC236}">
                <a16:creationId xmlns:a16="http://schemas.microsoft.com/office/drawing/2014/main" id="{729B4F88-E3F9-A756-DE9E-2A1F456D4BF1}"/>
              </a:ext>
            </a:extLst>
          </p:cNvPr>
          <p:cNvSpPr>
            <a:spLocks noGrp="1" noChangeArrowheads="1"/>
          </p:cNvSpPr>
          <p:nvPr>
            <p:ph type="body" idx="1"/>
          </p:nvPr>
        </p:nvSpPr>
        <p:spPr>
          <a:xfrm>
            <a:off x="457200" y="701675"/>
            <a:ext cx="8229600" cy="4327525"/>
          </a:xfrm>
        </p:spPr>
        <p:txBody>
          <a:bodyPr/>
          <a:lstStyle/>
          <a:p>
            <a:pPr marL="0" indent="0">
              <a:spcAft>
                <a:spcPct val="0"/>
              </a:spcAft>
              <a:buSzTx/>
              <a:buFontTx/>
              <a:buNone/>
            </a:pPr>
            <a:r>
              <a:rPr lang="fr-FR" altLang="en-US" sz="2400" dirty="0" err="1"/>
              <a:t>Problem</a:t>
            </a:r>
            <a:r>
              <a:rPr lang="fr-FR" altLang="en-US" sz="2400" dirty="0"/>
              <a:t>:</a:t>
            </a:r>
          </a:p>
          <a:p>
            <a:pPr marL="0" indent="0">
              <a:spcAft>
                <a:spcPct val="0"/>
              </a:spcAft>
              <a:buSzTx/>
              <a:buFontTx/>
              <a:buNone/>
            </a:pPr>
            <a:r>
              <a:rPr lang="fr-FR" altLang="en-US" sz="2400" dirty="0"/>
              <a:t>	</a:t>
            </a:r>
            <a:r>
              <a:rPr lang="fr-FR" altLang="en-US" sz="1800" dirty="0" err="1"/>
              <a:t>Want</a:t>
            </a:r>
            <a:r>
              <a:rPr lang="fr-FR" altLang="en-US" sz="1800" dirty="0"/>
              <a:t> to use a new </a:t>
            </a:r>
            <a:r>
              <a:rPr lang="fr-FR" altLang="en-US" sz="1800" dirty="0" err="1"/>
              <a:t>address</a:t>
            </a:r>
            <a:r>
              <a:rPr lang="fr-FR" altLang="en-US" sz="1800" dirty="0"/>
              <a:t> (and key) for </a:t>
            </a:r>
            <a:r>
              <a:rPr lang="fr-FR" altLang="en-US" sz="1800" dirty="0" err="1"/>
              <a:t>each</a:t>
            </a:r>
            <a:r>
              <a:rPr lang="fr-FR" altLang="en-US" sz="1800" dirty="0"/>
              <a:t> coin sent to cold</a:t>
            </a:r>
          </a:p>
          <a:p>
            <a:pPr marL="0" indent="0">
              <a:spcAft>
                <a:spcPct val="0"/>
              </a:spcAft>
              <a:buSzTx/>
              <a:buFontTx/>
              <a:buNone/>
            </a:pPr>
            <a:r>
              <a:rPr lang="fr-FR" altLang="en-US" sz="1800" dirty="0"/>
              <a:t>	But how can hot </a:t>
            </a:r>
            <a:r>
              <a:rPr lang="fr-FR" altLang="en-US" sz="1800" dirty="0" err="1"/>
              <a:t>wallet</a:t>
            </a:r>
            <a:r>
              <a:rPr lang="fr-FR" altLang="en-US" sz="1800" dirty="0"/>
              <a:t> </a:t>
            </a:r>
            <a:r>
              <a:rPr lang="fr-FR" altLang="en-US" sz="1800" dirty="0" err="1"/>
              <a:t>learn</a:t>
            </a:r>
            <a:r>
              <a:rPr lang="fr-FR" altLang="en-US" sz="1800" dirty="0"/>
              <a:t> new </a:t>
            </a:r>
            <a:r>
              <a:rPr lang="fr-FR" altLang="en-US" sz="1800" dirty="0" err="1"/>
              <a:t>addresses</a:t>
            </a:r>
            <a:r>
              <a:rPr lang="fr-FR" altLang="en-US" sz="1800" dirty="0"/>
              <a:t> if cold </a:t>
            </a:r>
            <a:r>
              <a:rPr lang="fr-FR" altLang="en-US" sz="1800" dirty="0" err="1"/>
              <a:t>wallet</a:t>
            </a:r>
            <a:r>
              <a:rPr lang="fr-FR" altLang="en-US" sz="1800" dirty="0"/>
              <a:t> </a:t>
            </a:r>
            <a:r>
              <a:rPr lang="fr-FR" altLang="en-US" sz="1800" dirty="0" err="1"/>
              <a:t>is</a:t>
            </a:r>
            <a:r>
              <a:rPr lang="fr-FR" altLang="en-US" sz="1800" dirty="0"/>
              <a:t> offline?</a:t>
            </a:r>
          </a:p>
          <a:p>
            <a:pPr marL="0" indent="0">
              <a:spcAft>
                <a:spcPct val="0"/>
              </a:spcAft>
              <a:buSzTx/>
              <a:buFontTx/>
              <a:buNone/>
            </a:pPr>
            <a:endParaRPr lang="fr-FR" altLang="en-US" sz="1800" dirty="0"/>
          </a:p>
          <a:p>
            <a:pPr marL="0" indent="0">
              <a:spcAft>
                <a:spcPct val="0"/>
              </a:spcAft>
              <a:buSzTx/>
              <a:buFontTx/>
              <a:buNone/>
            </a:pPr>
            <a:r>
              <a:rPr lang="fr-FR" altLang="en-US" sz="2400" dirty="0" err="1"/>
              <a:t>Awkward</a:t>
            </a:r>
            <a:r>
              <a:rPr lang="fr-FR" altLang="en-US" sz="2400" dirty="0"/>
              <a:t> solution:</a:t>
            </a:r>
          </a:p>
          <a:p>
            <a:pPr marL="0" indent="0">
              <a:spcAft>
                <a:spcPct val="0"/>
              </a:spcAft>
              <a:buSzTx/>
              <a:buFontTx/>
              <a:buNone/>
            </a:pPr>
            <a:r>
              <a:rPr lang="fr-FR" altLang="en-US" sz="2400" dirty="0"/>
              <a:t>	</a:t>
            </a:r>
            <a:r>
              <a:rPr lang="fr-FR" altLang="en-US" sz="1800" dirty="0" err="1"/>
              <a:t>Generate</a:t>
            </a:r>
            <a:r>
              <a:rPr lang="fr-FR" altLang="en-US" sz="1800" dirty="0"/>
              <a:t> a big batch of </a:t>
            </a:r>
            <a:r>
              <a:rPr lang="fr-FR" altLang="en-US" sz="1800" dirty="0" err="1"/>
              <a:t>addresses</a:t>
            </a:r>
            <a:r>
              <a:rPr lang="fr-FR" altLang="en-US" sz="1800" dirty="0"/>
              <a:t>/keys, </a:t>
            </a:r>
            <a:r>
              <a:rPr lang="fr-FR" altLang="en-US" sz="1800" dirty="0" err="1"/>
              <a:t>transfer</a:t>
            </a:r>
            <a:r>
              <a:rPr lang="fr-FR" altLang="en-US" sz="1800" dirty="0"/>
              <a:t> to hot </a:t>
            </a:r>
            <a:r>
              <a:rPr lang="fr-FR" altLang="en-US" sz="1800" dirty="0" err="1"/>
              <a:t>beforehand</a:t>
            </a:r>
            <a:endParaRPr lang="fr-FR" altLang="en-US" sz="1800" dirty="0"/>
          </a:p>
          <a:p>
            <a:pPr marL="0" indent="0">
              <a:spcAft>
                <a:spcPct val="0"/>
              </a:spcAft>
              <a:buSzTx/>
              <a:buFontTx/>
              <a:buNone/>
            </a:pPr>
            <a:endParaRPr lang="fr-FR" altLang="en-US" sz="2400" dirty="0"/>
          </a:p>
          <a:p>
            <a:pPr marL="0" indent="0">
              <a:spcAft>
                <a:spcPct val="0"/>
              </a:spcAft>
              <a:buSzTx/>
              <a:buFontTx/>
              <a:buNone/>
            </a:pPr>
            <a:r>
              <a:rPr lang="fr-FR" altLang="en-US" sz="2400" dirty="0" err="1"/>
              <a:t>Better</a:t>
            </a:r>
            <a:r>
              <a:rPr lang="fr-FR" altLang="en-US" sz="2400" dirty="0"/>
              <a:t> solution:</a:t>
            </a:r>
          </a:p>
          <a:p>
            <a:pPr marL="0" indent="0">
              <a:spcAft>
                <a:spcPct val="0"/>
              </a:spcAft>
              <a:buSzTx/>
              <a:buFontTx/>
              <a:buNone/>
            </a:pPr>
            <a:r>
              <a:rPr lang="fr-FR" altLang="en-US" sz="2400" dirty="0"/>
              <a:t>	</a:t>
            </a:r>
            <a:r>
              <a:rPr lang="fr-FR" altLang="en-US" sz="1800" dirty="0" err="1"/>
              <a:t>Hierarchical</a:t>
            </a:r>
            <a:r>
              <a:rPr lang="fr-FR" altLang="en-US" sz="1800" dirty="0"/>
              <a:t> </a:t>
            </a:r>
            <a:r>
              <a:rPr lang="fr-FR" altLang="en-US" sz="1800" dirty="0" err="1"/>
              <a:t>wallet</a:t>
            </a:r>
            <a:endParaRPr lang="fr-FR" altLang="en-US" sz="1800" dirty="0"/>
          </a:p>
          <a:p>
            <a:pPr marL="0" indent="0">
              <a:spcAft>
                <a:spcPct val="0"/>
              </a:spcAft>
              <a:buSzTx/>
              <a:buFontTx/>
              <a:buNone/>
            </a:pPr>
            <a:endParaRPr lang="fr-FR" altLang="en-US" sz="2400" dirty="0"/>
          </a:p>
          <a:p>
            <a:pPr marL="0" indent="0">
              <a:spcAft>
                <a:spcPct val="0"/>
              </a:spcAft>
              <a:buSzTx/>
              <a:buFontTx/>
              <a:buNone/>
            </a:pPr>
            <a:endParaRPr lang="fr-FR" alt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Google Shape;35;p9">
            <a:extLst>
              <a:ext uri="{FF2B5EF4-FFF2-40B4-BE49-F238E27FC236}">
                <a16:creationId xmlns:a16="http://schemas.microsoft.com/office/drawing/2014/main" id="{E64386F9-616C-098E-E6E9-5CAC19EC5EC0}"/>
              </a:ext>
            </a:extLst>
          </p:cNvPr>
          <p:cNvSpPr>
            <a:spLocks noGrp="1" noChangeArrowheads="1"/>
          </p:cNvSpPr>
          <p:nvPr>
            <p:ph type="subTitle" idx="1"/>
          </p:nvPr>
        </p:nvSpPr>
        <p:spPr>
          <a:xfrm>
            <a:off x="685800" y="2254250"/>
            <a:ext cx="7772400" cy="1046163"/>
          </a:xfrm>
        </p:spPr>
        <p:txBody>
          <a:bodyPr lIns="91425" tIns="91425" rIns="91425" bIns="91425"/>
          <a:lstStyle/>
          <a:p>
            <a:pPr>
              <a:spcBef>
                <a:spcPct val="0"/>
              </a:spcBef>
            </a:pPr>
            <a:endParaRPr lang="en-US" altLang="en-US"/>
          </a:p>
          <a:p>
            <a:pPr>
              <a:spcBef>
                <a:spcPct val="0"/>
              </a:spcBef>
            </a:pPr>
            <a:r>
              <a:rPr lang="en-US" altLang="en-US"/>
              <a:t>Purchasing Bitcoins</a:t>
            </a:r>
            <a:endParaRPr lang="en-US" altLang="en-US">
              <a:latin typeface="Trebuchet MS" panose="020B0603020202020204" pitchFamily="34" charset="0"/>
              <a:sym typeface="Trebuchet MS" panose="020B0603020202020204" pitchFamily="34" charset="0"/>
            </a:endParaRPr>
          </a:p>
        </p:txBody>
      </p:sp>
      <p:sp>
        <p:nvSpPr>
          <p:cNvPr id="2" name="Slide Number Placeholder 1">
            <a:extLst>
              <a:ext uri="{FF2B5EF4-FFF2-40B4-BE49-F238E27FC236}">
                <a16:creationId xmlns:a16="http://schemas.microsoft.com/office/drawing/2014/main" id="{E1EE0685-79F6-5E89-A7C7-B1C2AC2B2923}"/>
              </a:ext>
            </a:extLst>
          </p:cNvPr>
          <p:cNvSpPr>
            <a:spLocks noGrp="1"/>
          </p:cNvSpPr>
          <p:nvPr>
            <p:ph type="sldNum" sz="quarter" idx="12"/>
          </p:nvPr>
        </p:nvSpPr>
        <p:spPr/>
        <p:txBody>
          <a:bodyPr/>
          <a:lstStyle/>
          <a:p>
            <a:fld id="{CFA0B5BF-D649-4CD0-AF2C-DC078BB62322}" type="slidenum">
              <a:rPr lang="en-US" altLang="en-US" smtClean="0"/>
              <a:pPr/>
              <a:t>2</a:t>
            </a:fld>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Google Shape;136;p21">
            <a:extLst>
              <a:ext uri="{FF2B5EF4-FFF2-40B4-BE49-F238E27FC236}">
                <a16:creationId xmlns:a16="http://schemas.microsoft.com/office/drawing/2014/main" id="{A4DEA78C-C679-F8CB-DE49-1EE39A959C1F}"/>
              </a:ext>
            </a:extLst>
          </p:cNvPr>
          <p:cNvSpPr>
            <a:spLocks noGrp="1" noChangeArrowheads="1"/>
          </p:cNvSpPr>
          <p:nvPr>
            <p:ph type="body" idx="1"/>
          </p:nvPr>
        </p:nvSpPr>
        <p:spPr>
          <a:xfrm>
            <a:off x="457200" y="390525"/>
            <a:ext cx="8229600" cy="793750"/>
          </a:xfrm>
        </p:spPr>
        <p:txBody>
          <a:bodyPr/>
          <a:lstStyle/>
          <a:p>
            <a:pPr marL="0" indent="0">
              <a:spcAft>
                <a:spcPct val="0"/>
              </a:spcAft>
              <a:buSzTx/>
              <a:buFontTx/>
              <a:buNone/>
            </a:pPr>
            <a:r>
              <a:rPr lang="fr-FR" altLang="en-US" sz="2400"/>
              <a:t>Regular key generation:</a:t>
            </a:r>
          </a:p>
          <a:p>
            <a:pPr marL="0" indent="0">
              <a:spcAft>
                <a:spcPct val="0"/>
              </a:spcAft>
              <a:buSzTx/>
              <a:buFontTx/>
              <a:buNone/>
            </a:pPr>
            <a:endParaRPr lang="fr-FR" altLang="en-US" sz="2400"/>
          </a:p>
        </p:txBody>
      </p:sp>
      <p:sp>
        <p:nvSpPr>
          <p:cNvPr id="53250" name="Google Shape;137;p21">
            <a:extLst>
              <a:ext uri="{FF2B5EF4-FFF2-40B4-BE49-F238E27FC236}">
                <a16:creationId xmlns:a16="http://schemas.microsoft.com/office/drawing/2014/main" id="{4C5965D6-E48E-AC8D-AE1F-FC7ED59684E6}"/>
              </a:ext>
            </a:extLst>
          </p:cNvPr>
          <p:cNvSpPr txBox="1">
            <a:spLocks noChangeArrowheads="1"/>
          </p:cNvSpPr>
          <p:nvPr/>
        </p:nvSpPr>
        <p:spPr bwMode="auto">
          <a:xfrm>
            <a:off x="450850" y="3513138"/>
            <a:ext cx="1555750" cy="609600"/>
          </a:xfrm>
          <a:prstGeom prst="rect">
            <a:avLst/>
          </a:prstGeom>
          <a:solidFill>
            <a:srgbClr val="FFF2CC"/>
          </a:solidFill>
          <a:ln w="9525">
            <a:solidFill>
              <a:srgbClr val="434343"/>
            </a:solidFill>
            <a:round/>
            <a:headEnd type="none" w="sm" len="sm"/>
            <a:tailEnd type="none" w="sm" len="sm"/>
          </a:ln>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fr-FR" altLang="en-US" sz="1800">
                <a:latin typeface="Trebuchet MS" panose="020B0603020202020204" pitchFamily="34" charset="0"/>
                <a:sym typeface="Trebuchet MS" panose="020B0603020202020204" pitchFamily="34" charset="0"/>
              </a:rPr>
              <a:t>generateKeys</a:t>
            </a:r>
          </a:p>
        </p:txBody>
      </p:sp>
      <p:sp>
        <p:nvSpPr>
          <p:cNvPr id="53251" name="Google Shape;138;p21">
            <a:extLst>
              <a:ext uri="{FF2B5EF4-FFF2-40B4-BE49-F238E27FC236}">
                <a16:creationId xmlns:a16="http://schemas.microsoft.com/office/drawing/2014/main" id="{C6019725-1982-797C-897C-EF01508DE70B}"/>
              </a:ext>
            </a:extLst>
          </p:cNvPr>
          <p:cNvSpPr txBox="1">
            <a:spLocks noChangeArrowheads="1"/>
          </p:cNvSpPr>
          <p:nvPr/>
        </p:nvSpPr>
        <p:spPr bwMode="auto">
          <a:xfrm>
            <a:off x="2835275" y="2400300"/>
            <a:ext cx="1090613" cy="609600"/>
          </a:xfrm>
          <a:prstGeom prst="rect">
            <a:avLst/>
          </a:prstGeom>
          <a:solidFill>
            <a:srgbClr val="C9DAF8"/>
          </a:solidFill>
          <a:ln w="9525">
            <a:solidFill>
              <a:srgbClr val="434343"/>
            </a:solidFill>
            <a:round/>
            <a:headEnd type="none" w="sm" len="sm"/>
            <a:tailEnd type="none" w="sm" len="sm"/>
          </a:ln>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address</a:t>
            </a:r>
          </a:p>
        </p:txBody>
      </p:sp>
      <p:sp>
        <p:nvSpPr>
          <p:cNvPr id="53252" name="Google Shape;139;p21">
            <a:extLst>
              <a:ext uri="{FF2B5EF4-FFF2-40B4-BE49-F238E27FC236}">
                <a16:creationId xmlns:a16="http://schemas.microsoft.com/office/drawing/2014/main" id="{97EEC036-CCEF-3A50-3E2D-6E3DA173687A}"/>
              </a:ext>
            </a:extLst>
          </p:cNvPr>
          <p:cNvSpPr txBox="1">
            <a:spLocks noChangeArrowheads="1"/>
          </p:cNvSpPr>
          <p:nvPr/>
        </p:nvSpPr>
        <p:spPr bwMode="auto">
          <a:xfrm>
            <a:off x="2744788" y="4546600"/>
            <a:ext cx="1441450" cy="609600"/>
          </a:xfrm>
          <a:prstGeom prst="rect">
            <a:avLst/>
          </a:prstGeom>
          <a:solidFill>
            <a:srgbClr val="C9DAF8"/>
          </a:solidFill>
          <a:ln w="9525">
            <a:solidFill>
              <a:srgbClr val="434343"/>
            </a:solidFill>
            <a:round/>
            <a:headEnd type="none" w="sm" len="sm"/>
            <a:tailEnd type="none" w="sm" len="sm"/>
          </a:ln>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private key</a:t>
            </a:r>
          </a:p>
        </p:txBody>
      </p:sp>
      <p:cxnSp>
        <p:nvCxnSpPr>
          <p:cNvPr id="53253" name="Google Shape;140;p21">
            <a:extLst>
              <a:ext uri="{FF2B5EF4-FFF2-40B4-BE49-F238E27FC236}">
                <a16:creationId xmlns:a16="http://schemas.microsoft.com/office/drawing/2014/main" id="{A644421D-31C9-D408-D506-01A3E328FDDA}"/>
              </a:ext>
            </a:extLst>
          </p:cNvPr>
          <p:cNvCxnSpPr>
            <a:cxnSpLocks noChangeShapeType="1"/>
          </p:cNvCxnSpPr>
          <p:nvPr/>
        </p:nvCxnSpPr>
        <p:spPr bwMode="auto">
          <a:xfrm rot="10800000" flipH="1">
            <a:off x="1974850" y="3009900"/>
            <a:ext cx="860425" cy="523875"/>
          </a:xfrm>
          <a:prstGeom prst="straightConnector1">
            <a:avLst/>
          </a:prstGeom>
          <a:noFill/>
          <a:ln w="38100">
            <a:solidFill>
              <a:srgbClr val="660000"/>
            </a:solidFill>
            <a:round/>
            <a:headEnd/>
            <a:tailEnd type="triangle" w="med" len="med"/>
          </a:ln>
          <a:extLst>
            <a:ext uri="{909E8E84-426E-40DD-AFC4-6F175D3DCCD1}">
              <a14:hiddenFill xmlns:a14="http://schemas.microsoft.com/office/drawing/2010/main">
                <a:noFill/>
              </a14:hiddenFill>
            </a:ext>
          </a:extLst>
        </p:spPr>
      </p:cxnSp>
      <p:cxnSp>
        <p:nvCxnSpPr>
          <p:cNvPr id="53254" name="Google Shape;141;p21">
            <a:extLst>
              <a:ext uri="{FF2B5EF4-FFF2-40B4-BE49-F238E27FC236}">
                <a16:creationId xmlns:a16="http://schemas.microsoft.com/office/drawing/2014/main" id="{514E36B5-B85F-0B06-CFEC-EDFC1879DDBD}"/>
              </a:ext>
            </a:extLst>
          </p:cNvPr>
          <p:cNvCxnSpPr>
            <a:cxnSpLocks noChangeShapeType="1"/>
          </p:cNvCxnSpPr>
          <p:nvPr/>
        </p:nvCxnSpPr>
        <p:spPr bwMode="auto">
          <a:xfrm>
            <a:off x="2065338" y="4122738"/>
            <a:ext cx="679450" cy="423862"/>
          </a:xfrm>
          <a:prstGeom prst="straightConnector1">
            <a:avLst/>
          </a:prstGeom>
          <a:noFill/>
          <a:ln w="38100">
            <a:solidFill>
              <a:srgbClr val="660000"/>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Google Shape;146;p22">
            <a:extLst>
              <a:ext uri="{FF2B5EF4-FFF2-40B4-BE49-F238E27FC236}">
                <a16:creationId xmlns:a16="http://schemas.microsoft.com/office/drawing/2014/main" id="{B525A5DD-E6F2-0E6E-B641-D6FCAC0E75D0}"/>
              </a:ext>
            </a:extLst>
          </p:cNvPr>
          <p:cNvSpPr>
            <a:spLocks noGrp="1" noChangeArrowheads="1"/>
          </p:cNvSpPr>
          <p:nvPr>
            <p:ph type="body" idx="1"/>
          </p:nvPr>
        </p:nvSpPr>
        <p:spPr>
          <a:xfrm>
            <a:off x="457200" y="390525"/>
            <a:ext cx="8229600" cy="793750"/>
          </a:xfrm>
        </p:spPr>
        <p:txBody>
          <a:bodyPr/>
          <a:lstStyle/>
          <a:p>
            <a:pPr marL="0" indent="0">
              <a:spcAft>
                <a:spcPct val="0"/>
              </a:spcAft>
              <a:buSzTx/>
              <a:buFontTx/>
              <a:buNone/>
            </a:pPr>
            <a:r>
              <a:rPr lang="fr-FR" altLang="en-US" sz="2400"/>
              <a:t>Hierarchical key generation:</a:t>
            </a:r>
          </a:p>
          <a:p>
            <a:pPr marL="0" indent="0">
              <a:spcAft>
                <a:spcPct val="0"/>
              </a:spcAft>
              <a:buSzTx/>
              <a:buFontTx/>
              <a:buNone/>
            </a:pPr>
            <a:endParaRPr lang="fr-FR" altLang="en-US" sz="2400"/>
          </a:p>
        </p:txBody>
      </p:sp>
      <p:sp>
        <p:nvSpPr>
          <p:cNvPr id="147" name="Google Shape;147;p22">
            <a:extLst>
              <a:ext uri="{FF2B5EF4-FFF2-40B4-BE49-F238E27FC236}">
                <a16:creationId xmlns:a16="http://schemas.microsoft.com/office/drawing/2014/main" id="{C0CEB2BF-B2C5-4CAD-50EE-629A3C66B8CA}"/>
              </a:ext>
            </a:extLst>
          </p:cNvPr>
          <p:cNvSpPr txBox="1">
            <a:spLocks noChangeArrowheads="1"/>
          </p:cNvSpPr>
          <p:nvPr/>
        </p:nvSpPr>
        <p:spPr bwMode="auto">
          <a:xfrm>
            <a:off x="2760663" y="3581400"/>
            <a:ext cx="2039937" cy="609600"/>
          </a:xfrm>
          <a:prstGeom prst="rect">
            <a:avLst/>
          </a:prstGeom>
          <a:solidFill>
            <a:srgbClr val="FFF2CC"/>
          </a:solidFill>
          <a:ln w="9525">
            <a:solidFill>
              <a:srgbClr val="434343"/>
            </a:solidFill>
            <a:round/>
            <a:headEnd type="none" w="sm" len="sm"/>
            <a:tailEnd type="none" w="sm" len="sm"/>
          </a:ln>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fr-FR" altLang="en-US" sz="1800">
                <a:latin typeface="Trebuchet MS" panose="020B0603020202020204" pitchFamily="34" charset="0"/>
                <a:sym typeface="Trebuchet MS" panose="020B0603020202020204" pitchFamily="34" charset="0"/>
              </a:rPr>
              <a:t>generateKeysHier</a:t>
            </a:r>
          </a:p>
        </p:txBody>
      </p:sp>
      <p:sp>
        <p:nvSpPr>
          <p:cNvPr id="148" name="Google Shape;148;p22">
            <a:extLst>
              <a:ext uri="{FF2B5EF4-FFF2-40B4-BE49-F238E27FC236}">
                <a16:creationId xmlns:a16="http://schemas.microsoft.com/office/drawing/2014/main" id="{37F18A76-3156-CFCA-2AD5-1DF6B0CC9D39}"/>
              </a:ext>
            </a:extLst>
          </p:cNvPr>
          <p:cNvSpPr txBox="1">
            <a:spLocks noChangeArrowheads="1"/>
          </p:cNvSpPr>
          <p:nvPr/>
        </p:nvSpPr>
        <p:spPr bwMode="auto">
          <a:xfrm>
            <a:off x="3228975" y="2141538"/>
            <a:ext cx="1090613" cy="969962"/>
          </a:xfrm>
          <a:prstGeom prst="rect">
            <a:avLst/>
          </a:prstGeom>
          <a:solidFill>
            <a:srgbClr val="C9DAF8"/>
          </a:solidFill>
          <a:ln w="9525">
            <a:solidFill>
              <a:srgbClr val="434343"/>
            </a:solidFill>
            <a:round/>
            <a:headEnd type="none" w="sm" len="sm"/>
            <a:tailEnd type="none" w="sm" len="sm"/>
          </a:ln>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address</a:t>
            </a:r>
          </a:p>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gen info</a:t>
            </a:r>
          </a:p>
        </p:txBody>
      </p:sp>
      <p:sp>
        <p:nvSpPr>
          <p:cNvPr id="149" name="Google Shape;149;p22">
            <a:extLst>
              <a:ext uri="{FF2B5EF4-FFF2-40B4-BE49-F238E27FC236}">
                <a16:creationId xmlns:a16="http://schemas.microsoft.com/office/drawing/2014/main" id="{6A4A7B0C-B18C-B8D8-A3F5-92FB5836ABEA}"/>
              </a:ext>
            </a:extLst>
          </p:cNvPr>
          <p:cNvSpPr txBox="1">
            <a:spLocks noChangeArrowheads="1"/>
          </p:cNvSpPr>
          <p:nvPr/>
        </p:nvSpPr>
        <p:spPr bwMode="auto">
          <a:xfrm>
            <a:off x="3052763" y="4648200"/>
            <a:ext cx="1441450" cy="969963"/>
          </a:xfrm>
          <a:prstGeom prst="rect">
            <a:avLst/>
          </a:prstGeom>
          <a:solidFill>
            <a:srgbClr val="C9DAF8"/>
          </a:solidFill>
          <a:ln w="9525">
            <a:solidFill>
              <a:srgbClr val="434343"/>
            </a:solidFill>
            <a:round/>
            <a:headEnd type="none" w="sm" len="sm"/>
            <a:tailEnd type="none" w="sm" len="sm"/>
          </a:ln>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private key</a:t>
            </a:r>
          </a:p>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gen info</a:t>
            </a:r>
          </a:p>
        </p:txBody>
      </p:sp>
      <p:cxnSp>
        <p:nvCxnSpPr>
          <p:cNvPr id="150" name="Google Shape;150;p22">
            <a:extLst>
              <a:ext uri="{FF2B5EF4-FFF2-40B4-BE49-F238E27FC236}">
                <a16:creationId xmlns:a16="http://schemas.microsoft.com/office/drawing/2014/main" id="{29A2660D-8AA2-E6CC-45DC-8DBDCD66FB61}"/>
              </a:ext>
            </a:extLst>
          </p:cNvPr>
          <p:cNvCxnSpPr>
            <a:cxnSpLocks noChangeShapeType="1"/>
            <a:stCxn id="147" idx="0"/>
            <a:endCxn id="148" idx="2"/>
          </p:cNvCxnSpPr>
          <p:nvPr/>
        </p:nvCxnSpPr>
        <p:spPr bwMode="auto">
          <a:xfrm flipH="1" flipV="1">
            <a:off x="3775075" y="3111500"/>
            <a:ext cx="6350" cy="469900"/>
          </a:xfrm>
          <a:prstGeom prst="straightConnector1">
            <a:avLst/>
          </a:prstGeom>
          <a:noFill/>
          <a:ln w="38100">
            <a:solidFill>
              <a:srgbClr val="660000"/>
            </a:solidFill>
            <a:round/>
            <a:headEnd/>
            <a:tailEnd type="triangle" w="med" len="med"/>
          </a:ln>
          <a:extLst>
            <a:ext uri="{909E8E84-426E-40DD-AFC4-6F175D3DCCD1}">
              <a14:hiddenFill xmlns:a14="http://schemas.microsoft.com/office/drawing/2010/main">
                <a:noFill/>
              </a14:hiddenFill>
            </a:ext>
          </a:extLst>
        </p:spPr>
      </p:cxnSp>
      <p:cxnSp>
        <p:nvCxnSpPr>
          <p:cNvPr id="151" name="Google Shape;151;p22">
            <a:extLst>
              <a:ext uri="{FF2B5EF4-FFF2-40B4-BE49-F238E27FC236}">
                <a16:creationId xmlns:a16="http://schemas.microsoft.com/office/drawing/2014/main" id="{198E31C3-7F47-88E2-919D-0A85A1A5B536}"/>
              </a:ext>
            </a:extLst>
          </p:cNvPr>
          <p:cNvCxnSpPr>
            <a:cxnSpLocks noChangeShapeType="1"/>
            <a:stCxn id="147" idx="2"/>
            <a:endCxn id="149" idx="0"/>
          </p:cNvCxnSpPr>
          <p:nvPr/>
        </p:nvCxnSpPr>
        <p:spPr bwMode="auto">
          <a:xfrm flipH="1">
            <a:off x="3773488" y="4191000"/>
            <a:ext cx="7937" cy="457200"/>
          </a:xfrm>
          <a:prstGeom prst="straightConnector1">
            <a:avLst/>
          </a:prstGeom>
          <a:noFill/>
          <a:ln w="38100">
            <a:solidFill>
              <a:srgbClr val="660000"/>
            </a:solidFill>
            <a:round/>
            <a:headEnd/>
            <a:tailEnd type="triangle" w="med" len="med"/>
          </a:ln>
          <a:extLst>
            <a:ext uri="{909E8E84-426E-40DD-AFC4-6F175D3DCCD1}">
              <a14:hiddenFill xmlns:a14="http://schemas.microsoft.com/office/drawing/2010/main">
                <a:noFill/>
              </a14:hiddenFill>
            </a:ext>
          </a:extLst>
        </p:spPr>
      </p:cxnSp>
      <p:sp>
        <p:nvSpPr>
          <p:cNvPr id="152" name="Google Shape;152;p22">
            <a:extLst>
              <a:ext uri="{FF2B5EF4-FFF2-40B4-BE49-F238E27FC236}">
                <a16:creationId xmlns:a16="http://schemas.microsoft.com/office/drawing/2014/main" id="{6B2A879F-157F-90FA-E336-F1EC630135C4}"/>
              </a:ext>
            </a:extLst>
          </p:cNvPr>
          <p:cNvSpPr txBox="1">
            <a:spLocks noChangeArrowheads="1"/>
          </p:cNvSpPr>
          <p:nvPr/>
        </p:nvSpPr>
        <p:spPr bwMode="auto">
          <a:xfrm>
            <a:off x="5054600" y="2341563"/>
            <a:ext cx="1196975" cy="609600"/>
          </a:xfrm>
          <a:prstGeom prst="rect">
            <a:avLst/>
          </a:prstGeom>
          <a:solidFill>
            <a:srgbClr val="FFF2CC"/>
          </a:solidFill>
          <a:ln w="9525">
            <a:solidFill>
              <a:srgbClr val="434343"/>
            </a:solidFill>
            <a:round/>
            <a:headEnd type="none" w="sm" len="sm"/>
            <a:tailEnd type="none" w="sm" len="sm"/>
          </a:ln>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genAddr</a:t>
            </a:r>
          </a:p>
        </p:txBody>
      </p:sp>
      <p:cxnSp>
        <p:nvCxnSpPr>
          <p:cNvPr id="153" name="Google Shape;153;p22">
            <a:extLst>
              <a:ext uri="{FF2B5EF4-FFF2-40B4-BE49-F238E27FC236}">
                <a16:creationId xmlns:a16="http://schemas.microsoft.com/office/drawing/2014/main" id="{D98273D5-AA15-70CD-449D-395F342D3C13}"/>
              </a:ext>
            </a:extLst>
          </p:cNvPr>
          <p:cNvCxnSpPr>
            <a:cxnSpLocks noChangeShapeType="1"/>
            <a:stCxn id="148" idx="3"/>
            <a:endCxn id="152" idx="1"/>
          </p:cNvCxnSpPr>
          <p:nvPr/>
        </p:nvCxnSpPr>
        <p:spPr bwMode="auto">
          <a:xfrm>
            <a:off x="4319588" y="2627313"/>
            <a:ext cx="735012" cy="19050"/>
          </a:xfrm>
          <a:prstGeom prst="straightConnector1">
            <a:avLst/>
          </a:prstGeom>
          <a:noFill/>
          <a:ln w="38100">
            <a:solidFill>
              <a:srgbClr val="660000"/>
            </a:solidFill>
            <a:round/>
            <a:headEnd/>
            <a:tailEnd type="triangle" w="med" len="med"/>
          </a:ln>
          <a:extLst>
            <a:ext uri="{909E8E84-426E-40DD-AFC4-6F175D3DCCD1}">
              <a14:hiddenFill xmlns:a14="http://schemas.microsoft.com/office/drawing/2010/main">
                <a:noFill/>
              </a14:hiddenFill>
            </a:ext>
          </a:extLst>
        </p:spPr>
      </p:cxnSp>
      <p:sp>
        <p:nvSpPr>
          <p:cNvPr id="154" name="Google Shape;154;p22">
            <a:extLst>
              <a:ext uri="{FF2B5EF4-FFF2-40B4-BE49-F238E27FC236}">
                <a16:creationId xmlns:a16="http://schemas.microsoft.com/office/drawing/2014/main" id="{3D6C1572-ED49-E752-1ECA-FC3217D7DB56}"/>
              </a:ext>
            </a:extLst>
          </p:cNvPr>
          <p:cNvSpPr txBox="1">
            <a:spLocks noChangeArrowheads="1"/>
          </p:cNvSpPr>
          <p:nvPr/>
        </p:nvSpPr>
        <p:spPr bwMode="auto">
          <a:xfrm>
            <a:off x="5056188" y="4829175"/>
            <a:ext cx="1196975" cy="609600"/>
          </a:xfrm>
          <a:prstGeom prst="rect">
            <a:avLst/>
          </a:prstGeom>
          <a:solidFill>
            <a:srgbClr val="FFF2CC"/>
          </a:solidFill>
          <a:ln w="9525">
            <a:solidFill>
              <a:srgbClr val="434343"/>
            </a:solidFill>
            <a:round/>
            <a:headEnd type="none" w="sm" len="sm"/>
            <a:tailEnd type="none" w="sm" len="sm"/>
          </a:ln>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genKey</a:t>
            </a:r>
          </a:p>
        </p:txBody>
      </p:sp>
      <p:cxnSp>
        <p:nvCxnSpPr>
          <p:cNvPr id="155" name="Google Shape;155;p22">
            <a:extLst>
              <a:ext uri="{FF2B5EF4-FFF2-40B4-BE49-F238E27FC236}">
                <a16:creationId xmlns:a16="http://schemas.microsoft.com/office/drawing/2014/main" id="{BC009545-EBD1-C1B4-3188-E13C10BF2D3C}"/>
              </a:ext>
            </a:extLst>
          </p:cNvPr>
          <p:cNvCxnSpPr>
            <a:cxnSpLocks noChangeShapeType="1"/>
          </p:cNvCxnSpPr>
          <p:nvPr/>
        </p:nvCxnSpPr>
        <p:spPr bwMode="auto">
          <a:xfrm rot="10800000" flipH="1">
            <a:off x="4494213" y="5108575"/>
            <a:ext cx="550862" cy="15875"/>
          </a:xfrm>
          <a:prstGeom prst="straightConnector1">
            <a:avLst/>
          </a:prstGeom>
          <a:noFill/>
          <a:ln w="38100">
            <a:solidFill>
              <a:srgbClr val="660000"/>
            </a:solidFill>
            <a:round/>
            <a:headEnd/>
            <a:tailEnd type="triangle" w="med" len="med"/>
          </a:ln>
          <a:extLst>
            <a:ext uri="{909E8E84-426E-40DD-AFC4-6F175D3DCCD1}">
              <a14:hiddenFill xmlns:a14="http://schemas.microsoft.com/office/drawing/2010/main">
                <a:noFill/>
              </a14:hiddenFill>
            </a:ext>
          </a:extLst>
        </p:spPr>
      </p:cxnSp>
      <p:sp>
        <p:nvSpPr>
          <p:cNvPr id="156" name="Google Shape;156;p22">
            <a:extLst>
              <a:ext uri="{FF2B5EF4-FFF2-40B4-BE49-F238E27FC236}">
                <a16:creationId xmlns:a16="http://schemas.microsoft.com/office/drawing/2014/main" id="{911642E1-0456-2781-7852-DF275599F673}"/>
              </a:ext>
            </a:extLst>
          </p:cNvPr>
          <p:cNvSpPr txBox="1">
            <a:spLocks noChangeArrowheads="1"/>
          </p:cNvSpPr>
          <p:nvPr/>
        </p:nvSpPr>
        <p:spPr bwMode="auto">
          <a:xfrm>
            <a:off x="5410200" y="3200400"/>
            <a:ext cx="485775" cy="523875"/>
          </a:xfrm>
          <a:prstGeom prst="rect">
            <a:avLst/>
          </a:prstGeom>
          <a:solidFill>
            <a:srgbClr val="C9DAF8"/>
          </a:solidFill>
          <a:ln w="9525">
            <a:solidFill>
              <a:srgbClr val="434343"/>
            </a:solidFill>
            <a:round/>
            <a:headEnd type="none" w="sm" len="sm"/>
            <a:tailEnd type="none" w="sm" len="sm"/>
          </a:ln>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i</a:t>
            </a:r>
          </a:p>
        </p:txBody>
      </p:sp>
      <p:cxnSp>
        <p:nvCxnSpPr>
          <p:cNvPr id="157" name="Google Shape;157;p22">
            <a:extLst>
              <a:ext uri="{FF2B5EF4-FFF2-40B4-BE49-F238E27FC236}">
                <a16:creationId xmlns:a16="http://schemas.microsoft.com/office/drawing/2014/main" id="{BBBABA6E-98A6-DF94-C1FB-7AC185460405}"/>
              </a:ext>
            </a:extLst>
          </p:cNvPr>
          <p:cNvCxnSpPr>
            <a:cxnSpLocks noChangeShapeType="1"/>
            <a:stCxn id="152" idx="2"/>
            <a:endCxn id="156" idx="0"/>
          </p:cNvCxnSpPr>
          <p:nvPr/>
        </p:nvCxnSpPr>
        <p:spPr bwMode="auto">
          <a:xfrm>
            <a:off x="5653088" y="2951163"/>
            <a:ext cx="0" cy="249237"/>
          </a:xfrm>
          <a:prstGeom prst="straightConnector1">
            <a:avLst/>
          </a:prstGeom>
          <a:noFill/>
          <a:ln w="38100">
            <a:solidFill>
              <a:srgbClr val="660000"/>
            </a:solidFill>
            <a:round/>
            <a:headEnd/>
            <a:tailEnd type="triangle" w="med" len="med"/>
          </a:ln>
          <a:extLst>
            <a:ext uri="{909E8E84-426E-40DD-AFC4-6F175D3DCCD1}">
              <a14:hiddenFill xmlns:a14="http://schemas.microsoft.com/office/drawing/2010/main">
                <a:noFill/>
              </a14:hiddenFill>
            </a:ext>
          </a:extLst>
        </p:spPr>
      </p:cxnSp>
      <p:sp>
        <p:nvSpPr>
          <p:cNvPr id="158" name="Google Shape;158;p22">
            <a:extLst>
              <a:ext uri="{FF2B5EF4-FFF2-40B4-BE49-F238E27FC236}">
                <a16:creationId xmlns:a16="http://schemas.microsoft.com/office/drawing/2014/main" id="{812A0354-1A13-347E-7594-CB1C745271C0}"/>
              </a:ext>
            </a:extLst>
          </p:cNvPr>
          <p:cNvSpPr txBox="1">
            <a:spLocks noChangeArrowheads="1"/>
          </p:cNvSpPr>
          <p:nvPr/>
        </p:nvSpPr>
        <p:spPr bwMode="auto">
          <a:xfrm>
            <a:off x="7129463" y="2141538"/>
            <a:ext cx="1090612" cy="969962"/>
          </a:xfrm>
          <a:prstGeom prst="rect">
            <a:avLst/>
          </a:prstGeom>
          <a:solidFill>
            <a:srgbClr val="C9DAF8"/>
          </a:solidFill>
          <a:ln w="9525">
            <a:solidFill>
              <a:srgbClr val="434343"/>
            </a:solidFill>
            <a:round/>
            <a:headEnd type="none" w="sm" len="sm"/>
            <a:tailEnd type="none" w="sm" len="sm"/>
          </a:ln>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i</a:t>
            </a:r>
            <a:r>
              <a:rPr lang="fr-FR" altLang="en-US" sz="1800" baseline="30000">
                <a:latin typeface="Trebuchet MS" panose="020B0603020202020204" pitchFamily="34" charset="0"/>
                <a:sym typeface="Trebuchet MS" panose="020B0603020202020204" pitchFamily="34" charset="0"/>
              </a:rPr>
              <a:t>th</a:t>
            </a:r>
            <a:endParaRPr lang="fr-FR" altLang="en-US" sz="1800">
              <a:latin typeface="Trebuchet MS" panose="020B0603020202020204" pitchFamily="34" charset="0"/>
              <a:sym typeface="Trebuchet MS" panose="020B0603020202020204" pitchFamily="34" charset="0"/>
            </a:endParaRPr>
          </a:p>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address</a:t>
            </a:r>
          </a:p>
        </p:txBody>
      </p:sp>
      <p:cxnSp>
        <p:nvCxnSpPr>
          <p:cNvPr id="159" name="Google Shape;159;p22">
            <a:extLst>
              <a:ext uri="{FF2B5EF4-FFF2-40B4-BE49-F238E27FC236}">
                <a16:creationId xmlns:a16="http://schemas.microsoft.com/office/drawing/2014/main" id="{89D3BB65-4815-8291-DD79-8E61DB26ED59}"/>
              </a:ext>
            </a:extLst>
          </p:cNvPr>
          <p:cNvCxnSpPr>
            <a:cxnSpLocks noChangeShapeType="1"/>
            <a:endCxn id="158" idx="1"/>
          </p:cNvCxnSpPr>
          <p:nvPr/>
        </p:nvCxnSpPr>
        <p:spPr bwMode="auto">
          <a:xfrm rot="10800000" flipH="1">
            <a:off x="6265863" y="2625725"/>
            <a:ext cx="863600" cy="9525"/>
          </a:xfrm>
          <a:prstGeom prst="straightConnector1">
            <a:avLst/>
          </a:prstGeom>
          <a:noFill/>
          <a:ln w="38100">
            <a:solidFill>
              <a:srgbClr val="660000"/>
            </a:solidFill>
            <a:round/>
            <a:headEnd/>
            <a:tailEnd type="triangle" w="med" len="med"/>
          </a:ln>
          <a:extLst>
            <a:ext uri="{909E8E84-426E-40DD-AFC4-6F175D3DCCD1}">
              <a14:hiddenFill xmlns:a14="http://schemas.microsoft.com/office/drawing/2010/main">
                <a:noFill/>
              </a14:hiddenFill>
            </a:ext>
          </a:extLst>
        </p:spPr>
      </p:cxnSp>
      <p:sp>
        <p:nvSpPr>
          <p:cNvPr id="160" name="Google Shape;160;p22">
            <a:extLst>
              <a:ext uri="{FF2B5EF4-FFF2-40B4-BE49-F238E27FC236}">
                <a16:creationId xmlns:a16="http://schemas.microsoft.com/office/drawing/2014/main" id="{2EDF7A0B-7E27-F7D5-A76F-3A5BEFF8414E}"/>
              </a:ext>
            </a:extLst>
          </p:cNvPr>
          <p:cNvSpPr txBox="1">
            <a:spLocks noChangeArrowheads="1"/>
          </p:cNvSpPr>
          <p:nvPr/>
        </p:nvSpPr>
        <p:spPr bwMode="auto">
          <a:xfrm>
            <a:off x="7129463" y="4630738"/>
            <a:ext cx="1090612" cy="969962"/>
          </a:xfrm>
          <a:prstGeom prst="rect">
            <a:avLst/>
          </a:prstGeom>
          <a:solidFill>
            <a:srgbClr val="C9DAF8"/>
          </a:solidFill>
          <a:ln w="9525">
            <a:solidFill>
              <a:srgbClr val="434343"/>
            </a:solidFill>
            <a:round/>
            <a:headEnd type="none" w="sm" len="sm"/>
            <a:tailEnd type="none" w="sm" len="sm"/>
          </a:ln>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i</a:t>
            </a:r>
            <a:r>
              <a:rPr lang="fr-FR" altLang="en-US" sz="1800" baseline="30000">
                <a:latin typeface="Trebuchet MS" panose="020B0603020202020204" pitchFamily="34" charset="0"/>
                <a:sym typeface="Trebuchet MS" panose="020B0603020202020204" pitchFamily="34" charset="0"/>
              </a:rPr>
              <a:t>th</a:t>
            </a:r>
            <a:endParaRPr lang="fr-FR" altLang="en-US" sz="1800">
              <a:latin typeface="Trebuchet MS" panose="020B0603020202020204" pitchFamily="34" charset="0"/>
              <a:sym typeface="Trebuchet MS" panose="020B0603020202020204" pitchFamily="34" charset="0"/>
            </a:endParaRPr>
          </a:p>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key</a:t>
            </a:r>
          </a:p>
        </p:txBody>
      </p:sp>
      <p:cxnSp>
        <p:nvCxnSpPr>
          <p:cNvPr id="161" name="Google Shape;161;p22">
            <a:extLst>
              <a:ext uri="{FF2B5EF4-FFF2-40B4-BE49-F238E27FC236}">
                <a16:creationId xmlns:a16="http://schemas.microsoft.com/office/drawing/2014/main" id="{12C9CA8D-43DB-FF4D-D737-E3F8F88208A4}"/>
              </a:ext>
            </a:extLst>
          </p:cNvPr>
          <p:cNvCxnSpPr>
            <a:cxnSpLocks noChangeShapeType="1"/>
          </p:cNvCxnSpPr>
          <p:nvPr/>
        </p:nvCxnSpPr>
        <p:spPr bwMode="auto">
          <a:xfrm rot="10800000" flipH="1">
            <a:off x="6265863" y="5129213"/>
            <a:ext cx="863600" cy="9525"/>
          </a:xfrm>
          <a:prstGeom prst="straightConnector1">
            <a:avLst/>
          </a:prstGeom>
          <a:noFill/>
          <a:ln w="38100">
            <a:solidFill>
              <a:srgbClr val="660000"/>
            </a:solidFill>
            <a:round/>
            <a:headEnd/>
            <a:tailEnd type="triangle" w="med" len="med"/>
          </a:ln>
          <a:extLst>
            <a:ext uri="{909E8E84-426E-40DD-AFC4-6F175D3DCCD1}">
              <a14:hiddenFill xmlns:a14="http://schemas.microsoft.com/office/drawing/2010/main">
                <a:noFill/>
              </a14:hiddenFill>
            </a:ext>
          </a:extLst>
        </p:spPr>
      </p:cxnSp>
      <p:sp>
        <p:nvSpPr>
          <p:cNvPr id="162" name="Google Shape;162;p22">
            <a:extLst>
              <a:ext uri="{FF2B5EF4-FFF2-40B4-BE49-F238E27FC236}">
                <a16:creationId xmlns:a16="http://schemas.microsoft.com/office/drawing/2014/main" id="{7F82D962-FFDC-4C40-E847-F44CFCB6B6AC}"/>
              </a:ext>
            </a:extLst>
          </p:cNvPr>
          <p:cNvSpPr txBox="1">
            <a:spLocks noChangeArrowheads="1"/>
          </p:cNvSpPr>
          <p:nvPr/>
        </p:nvSpPr>
        <p:spPr bwMode="auto">
          <a:xfrm>
            <a:off x="5410200" y="3886200"/>
            <a:ext cx="485775" cy="525463"/>
          </a:xfrm>
          <a:prstGeom prst="rect">
            <a:avLst/>
          </a:prstGeom>
          <a:solidFill>
            <a:srgbClr val="C9DAF8"/>
          </a:solidFill>
          <a:ln w="9525">
            <a:solidFill>
              <a:srgbClr val="434343"/>
            </a:solidFill>
            <a:round/>
            <a:headEnd type="none" w="sm" len="sm"/>
            <a:tailEnd type="none" w="sm" len="sm"/>
          </a:ln>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i</a:t>
            </a:r>
          </a:p>
        </p:txBody>
      </p:sp>
      <p:cxnSp>
        <p:nvCxnSpPr>
          <p:cNvPr id="163" name="Google Shape;163;p22">
            <a:extLst>
              <a:ext uri="{FF2B5EF4-FFF2-40B4-BE49-F238E27FC236}">
                <a16:creationId xmlns:a16="http://schemas.microsoft.com/office/drawing/2014/main" id="{4F54FE3E-8CDE-F495-B01D-8133BF089ABF}"/>
              </a:ext>
            </a:extLst>
          </p:cNvPr>
          <p:cNvCxnSpPr>
            <a:cxnSpLocks noChangeShapeType="1"/>
            <a:stCxn id="162" idx="2"/>
            <a:endCxn id="154" idx="0"/>
          </p:cNvCxnSpPr>
          <p:nvPr/>
        </p:nvCxnSpPr>
        <p:spPr bwMode="auto">
          <a:xfrm>
            <a:off x="5653088" y="4411663"/>
            <a:ext cx="1587" cy="417512"/>
          </a:xfrm>
          <a:prstGeom prst="straightConnector1">
            <a:avLst/>
          </a:prstGeom>
          <a:noFill/>
          <a:ln w="38100">
            <a:solidFill>
              <a:srgbClr val="660000"/>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1"/>
                                        <p:tgtEl>
                                          <p:spTgt spid="1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50"/>
                                        </p:tgtEl>
                                        <p:attrNameLst>
                                          <p:attrName>style.visibility</p:attrName>
                                        </p:attrNameLst>
                                      </p:cBhvr>
                                      <p:to>
                                        <p:strVal val="visible"/>
                                      </p:to>
                                    </p:set>
                                    <p:animEffect transition="in" filter="fade">
                                      <p:cBhvr>
                                        <p:cTn id="12" dur="1"/>
                                        <p:tgtEl>
                                          <p:spTgt spid="150"/>
                                        </p:tgtEl>
                                      </p:cBhvr>
                                    </p:animEffect>
                                  </p:childTnLst>
                                </p:cTn>
                              </p:par>
                              <p:par>
                                <p:cTn id="13" presetID="10" presetClass="entr" presetSubtype="0" fill="hold" nodeType="with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1"/>
                                        <p:tgtEl>
                                          <p:spTgt spid="148"/>
                                        </p:tgtEl>
                                      </p:cBhvr>
                                    </p:animEffect>
                                  </p:childTnLst>
                                </p:cTn>
                              </p:par>
                              <p:par>
                                <p:cTn id="16" presetID="10" presetClass="entr" presetSubtype="0" fill="hold" nodeType="withEffect">
                                  <p:stCondLst>
                                    <p:cond delay="0"/>
                                  </p:stCondLst>
                                  <p:childTnLst>
                                    <p:set>
                                      <p:cBhvr>
                                        <p:cTn id="17" dur="1" fill="hold">
                                          <p:stCondLst>
                                            <p:cond delay="0"/>
                                          </p:stCondLst>
                                        </p:cTn>
                                        <p:tgtEl>
                                          <p:spTgt spid="151"/>
                                        </p:tgtEl>
                                        <p:attrNameLst>
                                          <p:attrName>style.visibility</p:attrName>
                                        </p:attrNameLst>
                                      </p:cBhvr>
                                      <p:to>
                                        <p:strVal val="visible"/>
                                      </p:to>
                                    </p:set>
                                    <p:animEffect transition="in" filter="fade">
                                      <p:cBhvr>
                                        <p:cTn id="18" dur="1"/>
                                        <p:tgtEl>
                                          <p:spTgt spid="151"/>
                                        </p:tgtEl>
                                      </p:cBhvr>
                                    </p:animEffect>
                                  </p:childTnLst>
                                </p:cTn>
                              </p:par>
                              <p:par>
                                <p:cTn id="19" presetID="10" presetClass="entr" presetSubtype="0" fill="hold" nodeType="withEffect">
                                  <p:stCondLst>
                                    <p:cond delay="0"/>
                                  </p:stCondLst>
                                  <p:childTnLst>
                                    <p:set>
                                      <p:cBhvr>
                                        <p:cTn id="20" dur="1" fill="hold">
                                          <p:stCondLst>
                                            <p:cond delay="0"/>
                                          </p:stCondLst>
                                        </p:cTn>
                                        <p:tgtEl>
                                          <p:spTgt spid="149"/>
                                        </p:tgtEl>
                                        <p:attrNameLst>
                                          <p:attrName>style.visibility</p:attrName>
                                        </p:attrNameLst>
                                      </p:cBhvr>
                                      <p:to>
                                        <p:strVal val="visible"/>
                                      </p:to>
                                    </p:set>
                                    <p:animEffect transition="in" filter="fade">
                                      <p:cBhvr>
                                        <p:cTn id="21" dur="1"/>
                                        <p:tgtEl>
                                          <p:spTgt spid="14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153"/>
                                        </p:tgtEl>
                                        <p:attrNameLst>
                                          <p:attrName>style.visibility</p:attrName>
                                        </p:attrNameLst>
                                      </p:cBhvr>
                                      <p:to>
                                        <p:strVal val="visible"/>
                                      </p:to>
                                    </p:set>
                                    <p:animEffect transition="in" filter="fade">
                                      <p:cBhvr>
                                        <p:cTn id="26" dur="1"/>
                                        <p:tgtEl>
                                          <p:spTgt spid="153"/>
                                        </p:tgtEl>
                                      </p:cBhvr>
                                    </p:animEffect>
                                  </p:childTnLst>
                                </p:cTn>
                              </p:par>
                              <p:par>
                                <p:cTn id="27" presetID="10"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animEffect transition="in" filter="fade">
                                      <p:cBhvr>
                                        <p:cTn id="29" dur="1"/>
                                        <p:tgtEl>
                                          <p:spTgt spid="156"/>
                                        </p:tgtEl>
                                      </p:cBhvr>
                                    </p:animEffect>
                                  </p:childTnLst>
                                </p:cTn>
                              </p:par>
                              <p:par>
                                <p:cTn id="30" presetID="10" presetClass="entr" presetSubtype="0" fill="hold" nodeType="withEffect">
                                  <p:stCondLst>
                                    <p:cond delay="0"/>
                                  </p:stCondLst>
                                  <p:childTnLst>
                                    <p:set>
                                      <p:cBhvr>
                                        <p:cTn id="31" dur="1" fill="hold">
                                          <p:stCondLst>
                                            <p:cond delay="0"/>
                                          </p:stCondLst>
                                        </p:cTn>
                                        <p:tgtEl>
                                          <p:spTgt spid="157"/>
                                        </p:tgtEl>
                                        <p:attrNameLst>
                                          <p:attrName>style.visibility</p:attrName>
                                        </p:attrNameLst>
                                      </p:cBhvr>
                                      <p:to>
                                        <p:strVal val="visible"/>
                                      </p:to>
                                    </p:set>
                                    <p:animEffect transition="in" filter="fade">
                                      <p:cBhvr>
                                        <p:cTn id="32" dur="1"/>
                                        <p:tgtEl>
                                          <p:spTgt spid="157"/>
                                        </p:tgtEl>
                                      </p:cBhvr>
                                    </p:animEffect>
                                  </p:childTnLst>
                                </p:cTn>
                              </p:par>
                              <p:par>
                                <p:cTn id="33" presetID="10" presetClass="entr" presetSubtype="0" fill="hold" nodeType="withEffect">
                                  <p:stCondLst>
                                    <p:cond delay="0"/>
                                  </p:stCondLst>
                                  <p:childTnLst>
                                    <p:set>
                                      <p:cBhvr>
                                        <p:cTn id="34" dur="1" fill="hold">
                                          <p:stCondLst>
                                            <p:cond delay="0"/>
                                          </p:stCondLst>
                                        </p:cTn>
                                        <p:tgtEl>
                                          <p:spTgt spid="152"/>
                                        </p:tgtEl>
                                        <p:attrNameLst>
                                          <p:attrName>style.visibility</p:attrName>
                                        </p:attrNameLst>
                                      </p:cBhvr>
                                      <p:to>
                                        <p:strVal val="visible"/>
                                      </p:to>
                                    </p:set>
                                    <p:animEffect transition="in" filter="fade">
                                      <p:cBhvr>
                                        <p:cTn id="35" dur="1"/>
                                        <p:tgtEl>
                                          <p:spTgt spid="15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159"/>
                                        </p:tgtEl>
                                        <p:attrNameLst>
                                          <p:attrName>style.visibility</p:attrName>
                                        </p:attrNameLst>
                                      </p:cBhvr>
                                      <p:to>
                                        <p:strVal val="visible"/>
                                      </p:to>
                                    </p:set>
                                    <p:animEffect transition="in" filter="fade">
                                      <p:cBhvr>
                                        <p:cTn id="40" dur="1"/>
                                        <p:tgtEl>
                                          <p:spTgt spid="159"/>
                                        </p:tgtEl>
                                      </p:cBhvr>
                                    </p:animEffect>
                                  </p:childTnLst>
                                </p:cTn>
                              </p:par>
                              <p:par>
                                <p:cTn id="41" presetID="10" presetClass="entr" presetSubtype="0" fill="hold" nodeType="withEffect">
                                  <p:stCondLst>
                                    <p:cond delay="0"/>
                                  </p:stCondLst>
                                  <p:childTnLst>
                                    <p:set>
                                      <p:cBhvr>
                                        <p:cTn id="42" dur="1" fill="hold">
                                          <p:stCondLst>
                                            <p:cond delay="0"/>
                                          </p:stCondLst>
                                        </p:cTn>
                                        <p:tgtEl>
                                          <p:spTgt spid="158"/>
                                        </p:tgtEl>
                                        <p:attrNameLst>
                                          <p:attrName>style.visibility</p:attrName>
                                        </p:attrNameLst>
                                      </p:cBhvr>
                                      <p:to>
                                        <p:strVal val="visible"/>
                                      </p:to>
                                    </p:set>
                                    <p:animEffect transition="in" filter="fade">
                                      <p:cBhvr>
                                        <p:cTn id="43" dur="1"/>
                                        <p:tgtEl>
                                          <p:spTgt spid="15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nodeType="clickEffect">
                                  <p:stCondLst>
                                    <p:cond delay="0"/>
                                  </p:stCondLst>
                                  <p:childTnLst>
                                    <p:set>
                                      <p:cBhvr>
                                        <p:cTn id="47" dur="1" fill="hold">
                                          <p:stCondLst>
                                            <p:cond delay="0"/>
                                          </p:stCondLst>
                                        </p:cTn>
                                        <p:tgtEl>
                                          <p:spTgt spid="155"/>
                                        </p:tgtEl>
                                        <p:attrNameLst>
                                          <p:attrName>style.visibility</p:attrName>
                                        </p:attrNameLst>
                                      </p:cBhvr>
                                      <p:to>
                                        <p:strVal val="visible"/>
                                      </p:to>
                                    </p:set>
                                    <p:animEffect transition="in" filter="fade">
                                      <p:cBhvr>
                                        <p:cTn id="48" dur="1"/>
                                        <p:tgtEl>
                                          <p:spTgt spid="155"/>
                                        </p:tgtEl>
                                      </p:cBhvr>
                                    </p:animEffect>
                                  </p:childTnLst>
                                </p:cTn>
                              </p:par>
                              <p:par>
                                <p:cTn id="49" presetID="10" presetClass="entr" presetSubtype="0" fill="hold" nodeType="withEffect">
                                  <p:stCondLst>
                                    <p:cond delay="0"/>
                                  </p:stCondLst>
                                  <p:childTnLst>
                                    <p:set>
                                      <p:cBhvr>
                                        <p:cTn id="50" dur="1" fill="hold">
                                          <p:stCondLst>
                                            <p:cond delay="0"/>
                                          </p:stCondLst>
                                        </p:cTn>
                                        <p:tgtEl>
                                          <p:spTgt spid="162"/>
                                        </p:tgtEl>
                                        <p:attrNameLst>
                                          <p:attrName>style.visibility</p:attrName>
                                        </p:attrNameLst>
                                      </p:cBhvr>
                                      <p:to>
                                        <p:strVal val="visible"/>
                                      </p:to>
                                    </p:set>
                                    <p:animEffect transition="in" filter="fade">
                                      <p:cBhvr>
                                        <p:cTn id="51" dur="1"/>
                                        <p:tgtEl>
                                          <p:spTgt spid="162"/>
                                        </p:tgtEl>
                                      </p:cBhvr>
                                    </p:animEffect>
                                  </p:childTnLst>
                                </p:cTn>
                              </p:par>
                              <p:par>
                                <p:cTn id="52" presetID="10" presetClass="entr" presetSubtype="0" fill="hold" nodeType="withEffect">
                                  <p:stCondLst>
                                    <p:cond delay="0"/>
                                  </p:stCondLst>
                                  <p:childTnLst>
                                    <p:set>
                                      <p:cBhvr>
                                        <p:cTn id="53" dur="1" fill="hold">
                                          <p:stCondLst>
                                            <p:cond delay="0"/>
                                          </p:stCondLst>
                                        </p:cTn>
                                        <p:tgtEl>
                                          <p:spTgt spid="163"/>
                                        </p:tgtEl>
                                        <p:attrNameLst>
                                          <p:attrName>style.visibility</p:attrName>
                                        </p:attrNameLst>
                                      </p:cBhvr>
                                      <p:to>
                                        <p:strVal val="visible"/>
                                      </p:to>
                                    </p:set>
                                    <p:animEffect transition="in" filter="fade">
                                      <p:cBhvr>
                                        <p:cTn id="54" dur="1"/>
                                        <p:tgtEl>
                                          <p:spTgt spid="163"/>
                                        </p:tgtEl>
                                      </p:cBhvr>
                                    </p:animEffect>
                                  </p:childTnLst>
                                </p:cTn>
                              </p:par>
                              <p:par>
                                <p:cTn id="55" presetID="10" presetClass="entr" presetSubtype="0" fill="hold" nodeType="withEffect">
                                  <p:stCondLst>
                                    <p:cond delay="0"/>
                                  </p:stCondLst>
                                  <p:childTnLst>
                                    <p:set>
                                      <p:cBhvr>
                                        <p:cTn id="56" dur="1" fill="hold">
                                          <p:stCondLst>
                                            <p:cond delay="0"/>
                                          </p:stCondLst>
                                        </p:cTn>
                                        <p:tgtEl>
                                          <p:spTgt spid="154"/>
                                        </p:tgtEl>
                                        <p:attrNameLst>
                                          <p:attrName>style.visibility</p:attrName>
                                        </p:attrNameLst>
                                      </p:cBhvr>
                                      <p:to>
                                        <p:strVal val="visible"/>
                                      </p:to>
                                    </p:set>
                                    <p:animEffect transition="in" filter="fade">
                                      <p:cBhvr>
                                        <p:cTn id="57" dur="1"/>
                                        <p:tgtEl>
                                          <p:spTgt spid="15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nodeType="clickEffect">
                                  <p:stCondLst>
                                    <p:cond delay="0"/>
                                  </p:stCondLst>
                                  <p:childTnLst>
                                    <p:set>
                                      <p:cBhvr>
                                        <p:cTn id="61" dur="1" fill="hold">
                                          <p:stCondLst>
                                            <p:cond delay="0"/>
                                          </p:stCondLst>
                                        </p:cTn>
                                        <p:tgtEl>
                                          <p:spTgt spid="161"/>
                                        </p:tgtEl>
                                        <p:attrNameLst>
                                          <p:attrName>style.visibility</p:attrName>
                                        </p:attrNameLst>
                                      </p:cBhvr>
                                      <p:to>
                                        <p:strVal val="visible"/>
                                      </p:to>
                                    </p:set>
                                    <p:animEffect transition="in" filter="fade">
                                      <p:cBhvr>
                                        <p:cTn id="62" dur="1"/>
                                        <p:tgtEl>
                                          <p:spTgt spid="161"/>
                                        </p:tgtEl>
                                      </p:cBhvr>
                                    </p:animEffect>
                                  </p:childTnLst>
                                </p:cTn>
                              </p:par>
                              <p:par>
                                <p:cTn id="63" presetID="10" presetClass="entr" presetSubtype="0" fill="hold" nodeType="withEffect">
                                  <p:stCondLst>
                                    <p:cond delay="0"/>
                                  </p:stCondLst>
                                  <p:childTnLst>
                                    <p:set>
                                      <p:cBhvr>
                                        <p:cTn id="64" dur="1" fill="hold">
                                          <p:stCondLst>
                                            <p:cond delay="0"/>
                                          </p:stCondLst>
                                        </p:cTn>
                                        <p:tgtEl>
                                          <p:spTgt spid="160"/>
                                        </p:tgtEl>
                                        <p:attrNameLst>
                                          <p:attrName>style.visibility</p:attrName>
                                        </p:attrNameLst>
                                      </p:cBhvr>
                                      <p:to>
                                        <p:strVal val="visible"/>
                                      </p:to>
                                    </p:set>
                                    <p:animEffect transition="in" filter="fade">
                                      <p:cBhvr>
                                        <p:cTn id="65" dur="1"/>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Google Shape;169;p23">
            <a:extLst>
              <a:ext uri="{FF2B5EF4-FFF2-40B4-BE49-F238E27FC236}">
                <a16:creationId xmlns:a16="http://schemas.microsoft.com/office/drawing/2014/main" id="{F55CA086-8F68-C4F9-2D1C-A1966363AB2E}"/>
              </a:ext>
            </a:extLst>
          </p:cNvPr>
          <p:cNvSpPr>
            <a:spLocks noChangeArrowheads="1"/>
          </p:cNvSpPr>
          <p:nvPr/>
        </p:nvSpPr>
        <p:spPr bwMode="auto">
          <a:xfrm>
            <a:off x="0" y="0"/>
            <a:ext cx="9024938" cy="3943350"/>
          </a:xfrm>
          <a:prstGeom prst="rect">
            <a:avLst/>
          </a:prstGeom>
          <a:solidFill>
            <a:srgbClr val="F4CC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p>
        </p:txBody>
      </p:sp>
      <p:sp>
        <p:nvSpPr>
          <p:cNvPr id="57346" name="Google Shape;170;p23">
            <a:extLst>
              <a:ext uri="{FF2B5EF4-FFF2-40B4-BE49-F238E27FC236}">
                <a16:creationId xmlns:a16="http://schemas.microsoft.com/office/drawing/2014/main" id="{E1791C30-8BAB-8EFB-C5B3-D5D803B049D2}"/>
              </a:ext>
            </a:extLst>
          </p:cNvPr>
          <p:cNvSpPr>
            <a:spLocks noChangeArrowheads="1"/>
          </p:cNvSpPr>
          <p:nvPr/>
        </p:nvSpPr>
        <p:spPr bwMode="auto">
          <a:xfrm>
            <a:off x="0" y="2341563"/>
            <a:ext cx="3367088" cy="1462087"/>
          </a:xfrm>
          <a:prstGeom prst="rtTriangle">
            <a:avLst/>
          </a:prstGeom>
          <a:solidFill>
            <a:srgbClr val="CFE2F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p>
        </p:txBody>
      </p:sp>
      <p:sp>
        <p:nvSpPr>
          <p:cNvPr id="57347" name="Google Shape;171;p23">
            <a:extLst>
              <a:ext uri="{FF2B5EF4-FFF2-40B4-BE49-F238E27FC236}">
                <a16:creationId xmlns:a16="http://schemas.microsoft.com/office/drawing/2014/main" id="{01F32848-DA3F-28A4-7690-17D25B428571}"/>
              </a:ext>
            </a:extLst>
          </p:cNvPr>
          <p:cNvSpPr>
            <a:spLocks noChangeArrowheads="1"/>
          </p:cNvSpPr>
          <p:nvPr/>
        </p:nvSpPr>
        <p:spPr bwMode="auto">
          <a:xfrm>
            <a:off x="0" y="3783013"/>
            <a:ext cx="9024938" cy="3074987"/>
          </a:xfrm>
          <a:prstGeom prst="rect">
            <a:avLst/>
          </a:prstGeom>
          <a:solidFill>
            <a:srgbClr val="CFE2F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p>
        </p:txBody>
      </p:sp>
      <p:sp>
        <p:nvSpPr>
          <p:cNvPr id="57348" name="Google Shape;172;p23">
            <a:extLst>
              <a:ext uri="{FF2B5EF4-FFF2-40B4-BE49-F238E27FC236}">
                <a16:creationId xmlns:a16="http://schemas.microsoft.com/office/drawing/2014/main" id="{1A8184A5-19DC-93BA-8DF0-141A920DC240}"/>
              </a:ext>
            </a:extLst>
          </p:cNvPr>
          <p:cNvSpPr txBox="1">
            <a:spLocks noChangeArrowheads="1"/>
          </p:cNvSpPr>
          <p:nvPr/>
        </p:nvSpPr>
        <p:spPr bwMode="auto">
          <a:xfrm>
            <a:off x="328613" y="3614738"/>
            <a:ext cx="2039937" cy="609600"/>
          </a:xfrm>
          <a:prstGeom prst="rect">
            <a:avLst/>
          </a:prstGeom>
          <a:solidFill>
            <a:srgbClr val="FFF2CC"/>
          </a:solidFill>
          <a:ln w="9525">
            <a:solidFill>
              <a:srgbClr val="434343"/>
            </a:solidFill>
            <a:round/>
            <a:headEnd type="none" w="sm" len="sm"/>
            <a:tailEnd type="none" w="sm" len="sm"/>
          </a:ln>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fr-FR" altLang="en-US" sz="1800">
                <a:latin typeface="Trebuchet MS" panose="020B0603020202020204" pitchFamily="34" charset="0"/>
                <a:sym typeface="Trebuchet MS" panose="020B0603020202020204" pitchFamily="34" charset="0"/>
              </a:rPr>
              <a:t>generateKeysHier</a:t>
            </a:r>
          </a:p>
        </p:txBody>
      </p:sp>
      <p:sp>
        <p:nvSpPr>
          <p:cNvPr id="57349" name="Google Shape;173;p23">
            <a:extLst>
              <a:ext uri="{FF2B5EF4-FFF2-40B4-BE49-F238E27FC236}">
                <a16:creationId xmlns:a16="http://schemas.microsoft.com/office/drawing/2014/main" id="{72D2F12B-0916-A733-FABA-BD61090CDC3F}"/>
              </a:ext>
            </a:extLst>
          </p:cNvPr>
          <p:cNvSpPr txBox="1">
            <a:spLocks noChangeArrowheads="1"/>
          </p:cNvSpPr>
          <p:nvPr/>
        </p:nvSpPr>
        <p:spPr bwMode="auto">
          <a:xfrm>
            <a:off x="3228975" y="2141538"/>
            <a:ext cx="1090613" cy="969962"/>
          </a:xfrm>
          <a:prstGeom prst="rect">
            <a:avLst/>
          </a:prstGeom>
          <a:solidFill>
            <a:srgbClr val="C9DAF8"/>
          </a:solidFill>
          <a:ln w="9525">
            <a:solidFill>
              <a:srgbClr val="434343"/>
            </a:solidFill>
            <a:round/>
            <a:headEnd type="none" w="sm" len="sm"/>
            <a:tailEnd type="none" w="sm" len="sm"/>
          </a:ln>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address</a:t>
            </a:r>
          </a:p>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gen info</a:t>
            </a:r>
          </a:p>
        </p:txBody>
      </p:sp>
      <p:sp>
        <p:nvSpPr>
          <p:cNvPr id="57350" name="Google Shape;174;p23">
            <a:extLst>
              <a:ext uri="{FF2B5EF4-FFF2-40B4-BE49-F238E27FC236}">
                <a16:creationId xmlns:a16="http://schemas.microsoft.com/office/drawing/2014/main" id="{2FE36257-C656-97B3-E270-A6410C6ABF38}"/>
              </a:ext>
            </a:extLst>
          </p:cNvPr>
          <p:cNvSpPr txBox="1">
            <a:spLocks noChangeArrowheads="1"/>
          </p:cNvSpPr>
          <p:nvPr/>
        </p:nvSpPr>
        <p:spPr bwMode="auto">
          <a:xfrm>
            <a:off x="3052763" y="4648200"/>
            <a:ext cx="1441450" cy="969963"/>
          </a:xfrm>
          <a:prstGeom prst="rect">
            <a:avLst/>
          </a:prstGeom>
          <a:solidFill>
            <a:srgbClr val="C9DAF8"/>
          </a:solidFill>
          <a:ln w="9525">
            <a:solidFill>
              <a:srgbClr val="434343"/>
            </a:solidFill>
            <a:round/>
            <a:headEnd type="none" w="sm" len="sm"/>
            <a:tailEnd type="none" w="sm" len="sm"/>
          </a:ln>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private key</a:t>
            </a:r>
          </a:p>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gen info</a:t>
            </a:r>
          </a:p>
        </p:txBody>
      </p:sp>
      <p:cxnSp>
        <p:nvCxnSpPr>
          <p:cNvPr id="57351" name="Google Shape;175;p23">
            <a:extLst>
              <a:ext uri="{FF2B5EF4-FFF2-40B4-BE49-F238E27FC236}">
                <a16:creationId xmlns:a16="http://schemas.microsoft.com/office/drawing/2014/main" id="{45564ADE-774E-CE7C-918D-E9BA991361ED}"/>
              </a:ext>
            </a:extLst>
          </p:cNvPr>
          <p:cNvCxnSpPr>
            <a:cxnSpLocks noChangeShapeType="1"/>
          </p:cNvCxnSpPr>
          <p:nvPr/>
        </p:nvCxnSpPr>
        <p:spPr bwMode="auto">
          <a:xfrm rot="10800000" flipH="1">
            <a:off x="2368550" y="3111500"/>
            <a:ext cx="860425" cy="523875"/>
          </a:xfrm>
          <a:prstGeom prst="straightConnector1">
            <a:avLst/>
          </a:prstGeom>
          <a:noFill/>
          <a:ln w="38100">
            <a:solidFill>
              <a:srgbClr val="660000"/>
            </a:solidFill>
            <a:round/>
            <a:headEnd/>
            <a:tailEnd type="triangle" w="med" len="med"/>
          </a:ln>
          <a:extLst>
            <a:ext uri="{909E8E84-426E-40DD-AFC4-6F175D3DCCD1}">
              <a14:hiddenFill xmlns:a14="http://schemas.microsoft.com/office/drawing/2010/main">
                <a:noFill/>
              </a14:hiddenFill>
            </a:ext>
          </a:extLst>
        </p:spPr>
      </p:cxnSp>
      <p:cxnSp>
        <p:nvCxnSpPr>
          <p:cNvPr id="57352" name="Google Shape;176;p23">
            <a:extLst>
              <a:ext uri="{FF2B5EF4-FFF2-40B4-BE49-F238E27FC236}">
                <a16:creationId xmlns:a16="http://schemas.microsoft.com/office/drawing/2014/main" id="{87C9F8A0-9858-3389-0491-1EB624449158}"/>
              </a:ext>
            </a:extLst>
          </p:cNvPr>
          <p:cNvCxnSpPr>
            <a:cxnSpLocks noChangeShapeType="1"/>
          </p:cNvCxnSpPr>
          <p:nvPr/>
        </p:nvCxnSpPr>
        <p:spPr bwMode="auto">
          <a:xfrm>
            <a:off x="2368550" y="4224338"/>
            <a:ext cx="679450" cy="423862"/>
          </a:xfrm>
          <a:prstGeom prst="straightConnector1">
            <a:avLst/>
          </a:prstGeom>
          <a:noFill/>
          <a:ln w="38100">
            <a:solidFill>
              <a:srgbClr val="660000"/>
            </a:solidFill>
            <a:round/>
            <a:headEnd/>
            <a:tailEnd type="triangle" w="med" len="med"/>
          </a:ln>
          <a:extLst>
            <a:ext uri="{909E8E84-426E-40DD-AFC4-6F175D3DCCD1}">
              <a14:hiddenFill xmlns:a14="http://schemas.microsoft.com/office/drawing/2010/main">
                <a:noFill/>
              </a14:hiddenFill>
            </a:ext>
          </a:extLst>
        </p:spPr>
      </p:cxnSp>
      <p:sp>
        <p:nvSpPr>
          <p:cNvPr id="57353" name="Google Shape;177;p23">
            <a:extLst>
              <a:ext uri="{FF2B5EF4-FFF2-40B4-BE49-F238E27FC236}">
                <a16:creationId xmlns:a16="http://schemas.microsoft.com/office/drawing/2014/main" id="{ECF2B1A8-3879-B106-EDB6-44ED43A19042}"/>
              </a:ext>
            </a:extLst>
          </p:cNvPr>
          <p:cNvSpPr txBox="1">
            <a:spLocks noChangeArrowheads="1"/>
          </p:cNvSpPr>
          <p:nvPr/>
        </p:nvSpPr>
        <p:spPr bwMode="auto">
          <a:xfrm>
            <a:off x="5068888" y="2341563"/>
            <a:ext cx="1196975" cy="609600"/>
          </a:xfrm>
          <a:prstGeom prst="rect">
            <a:avLst/>
          </a:prstGeom>
          <a:solidFill>
            <a:srgbClr val="FFF2CC"/>
          </a:solidFill>
          <a:ln w="9525">
            <a:solidFill>
              <a:srgbClr val="434343"/>
            </a:solidFill>
            <a:round/>
            <a:headEnd type="none" w="sm" len="sm"/>
            <a:tailEnd type="none" w="sm" len="sm"/>
          </a:ln>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genAddr</a:t>
            </a:r>
          </a:p>
        </p:txBody>
      </p:sp>
      <p:cxnSp>
        <p:nvCxnSpPr>
          <p:cNvPr id="57354" name="Google Shape;178;p23">
            <a:extLst>
              <a:ext uri="{FF2B5EF4-FFF2-40B4-BE49-F238E27FC236}">
                <a16:creationId xmlns:a16="http://schemas.microsoft.com/office/drawing/2014/main" id="{91B1088B-7308-9D46-F43F-80F2D96DE9A9}"/>
              </a:ext>
            </a:extLst>
          </p:cNvPr>
          <p:cNvCxnSpPr>
            <a:cxnSpLocks noChangeShapeType="1"/>
            <a:stCxn id="57349" idx="3"/>
            <a:endCxn id="57353" idx="1"/>
          </p:cNvCxnSpPr>
          <p:nvPr/>
        </p:nvCxnSpPr>
        <p:spPr bwMode="auto">
          <a:xfrm>
            <a:off x="4319588" y="2625725"/>
            <a:ext cx="749300" cy="20638"/>
          </a:xfrm>
          <a:prstGeom prst="straightConnector1">
            <a:avLst/>
          </a:prstGeom>
          <a:noFill/>
          <a:ln w="38100">
            <a:solidFill>
              <a:srgbClr val="660000"/>
            </a:solidFill>
            <a:round/>
            <a:headEnd/>
            <a:tailEnd type="triangle" w="med" len="med"/>
          </a:ln>
          <a:extLst>
            <a:ext uri="{909E8E84-426E-40DD-AFC4-6F175D3DCCD1}">
              <a14:hiddenFill xmlns:a14="http://schemas.microsoft.com/office/drawing/2010/main">
                <a:noFill/>
              </a14:hiddenFill>
            </a:ext>
          </a:extLst>
        </p:spPr>
      </p:cxnSp>
      <p:sp>
        <p:nvSpPr>
          <p:cNvPr id="57355" name="Google Shape;179;p23">
            <a:extLst>
              <a:ext uri="{FF2B5EF4-FFF2-40B4-BE49-F238E27FC236}">
                <a16:creationId xmlns:a16="http://schemas.microsoft.com/office/drawing/2014/main" id="{78513BFC-B378-DE66-8526-35CBC9A7272A}"/>
              </a:ext>
            </a:extLst>
          </p:cNvPr>
          <p:cNvSpPr txBox="1">
            <a:spLocks noChangeArrowheads="1"/>
          </p:cNvSpPr>
          <p:nvPr/>
        </p:nvSpPr>
        <p:spPr bwMode="auto">
          <a:xfrm>
            <a:off x="5068888" y="4829175"/>
            <a:ext cx="1196975" cy="609600"/>
          </a:xfrm>
          <a:prstGeom prst="rect">
            <a:avLst/>
          </a:prstGeom>
          <a:solidFill>
            <a:srgbClr val="FFF2CC"/>
          </a:solidFill>
          <a:ln w="9525">
            <a:solidFill>
              <a:srgbClr val="434343"/>
            </a:solidFill>
            <a:round/>
            <a:headEnd type="none" w="sm" len="sm"/>
            <a:tailEnd type="none" w="sm" len="sm"/>
          </a:ln>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genKey</a:t>
            </a:r>
          </a:p>
        </p:txBody>
      </p:sp>
      <p:cxnSp>
        <p:nvCxnSpPr>
          <p:cNvPr id="57356" name="Google Shape;180;p23">
            <a:extLst>
              <a:ext uri="{FF2B5EF4-FFF2-40B4-BE49-F238E27FC236}">
                <a16:creationId xmlns:a16="http://schemas.microsoft.com/office/drawing/2014/main" id="{58C2D58D-CF3B-6AD1-616D-0F05E40F8A8C}"/>
              </a:ext>
            </a:extLst>
          </p:cNvPr>
          <p:cNvCxnSpPr>
            <a:cxnSpLocks noChangeShapeType="1"/>
          </p:cNvCxnSpPr>
          <p:nvPr/>
        </p:nvCxnSpPr>
        <p:spPr bwMode="auto">
          <a:xfrm rot="10800000" flipH="1">
            <a:off x="4494213" y="5108575"/>
            <a:ext cx="550862" cy="15875"/>
          </a:xfrm>
          <a:prstGeom prst="straightConnector1">
            <a:avLst/>
          </a:prstGeom>
          <a:noFill/>
          <a:ln w="38100">
            <a:solidFill>
              <a:srgbClr val="660000"/>
            </a:solidFill>
            <a:round/>
            <a:headEnd/>
            <a:tailEnd type="triangle" w="med" len="med"/>
          </a:ln>
          <a:extLst>
            <a:ext uri="{909E8E84-426E-40DD-AFC4-6F175D3DCCD1}">
              <a14:hiddenFill xmlns:a14="http://schemas.microsoft.com/office/drawing/2010/main">
                <a:noFill/>
              </a14:hiddenFill>
            </a:ext>
          </a:extLst>
        </p:spPr>
      </p:cxnSp>
      <p:sp>
        <p:nvSpPr>
          <p:cNvPr id="57357" name="Google Shape;181;p23">
            <a:extLst>
              <a:ext uri="{FF2B5EF4-FFF2-40B4-BE49-F238E27FC236}">
                <a16:creationId xmlns:a16="http://schemas.microsoft.com/office/drawing/2014/main" id="{2C8D94D6-86E3-DA2C-02DC-29E929A35B6D}"/>
              </a:ext>
            </a:extLst>
          </p:cNvPr>
          <p:cNvSpPr txBox="1">
            <a:spLocks noChangeArrowheads="1"/>
          </p:cNvSpPr>
          <p:nvPr/>
        </p:nvSpPr>
        <p:spPr bwMode="auto">
          <a:xfrm>
            <a:off x="4859338" y="957263"/>
            <a:ext cx="485775" cy="523875"/>
          </a:xfrm>
          <a:prstGeom prst="rect">
            <a:avLst/>
          </a:prstGeom>
          <a:solidFill>
            <a:srgbClr val="C9DAF8"/>
          </a:solidFill>
          <a:ln w="9525">
            <a:solidFill>
              <a:srgbClr val="434343"/>
            </a:solidFill>
            <a:round/>
            <a:headEnd type="none" w="sm" len="sm"/>
            <a:tailEnd type="none" w="sm" len="sm"/>
          </a:ln>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i</a:t>
            </a:r>
          </a:p>
        </p:txBody>
      </p:sp>
      <p:cxnSp>
        <p:nvCxnSpPr>
          <p:cNvPr id="57358" name="Google Shape;182;p23">
            <a:extLst>
              <a:ext uri="{FF2B5EF4-FFF2-40B4-BE49-F238E27FC236}">
                <a16:creationId xmlns:a16="http://schemas.microsoft.com/office/drawing/2014/main" id="{932F3CEC-3203-71F1-4D39-15DC62CD6A05}"/>
              </a:ext>
            </a:extLst>
          </p:cNvPr>
          <p:cNvCxnSpPr>
            <a:cxnSpLocks noChangeShapeType="1"/>
          </p:cNvCxnSpPr>
          <p:nvPr/>
        </p:nvCxnSpPr>
        <p:spPr bwMode="auto">
          <a:xfrm>
            <a:off x="5162550" y="1481138"/>
            <a:ext cx="136525" cy="823912"/>
          </a:xfrm>
          <a:prstGeom prst="straightConnector1">
            <a:avLst/>
          </a:prstGeom>
          <a:noFill/>
          <a:ln w="38100">
            <a:solidFill>
              <a:srgbClr val="660000"/>
            </a:solidFill>
            <a:round/>
            <a:headEnd/>
            <a:tailEnd type="triangle" w="med" len="med"/>
          </a:ln>
          <a:extLst>
            <a:ext uri="{909E8E84-426E-40DD-AFC4-6F175D3DCCD1}">
              <a14:hiddenFill xmlns:a14="http://schemas.microsoft.com/office/drawing/2010/main">
                <a:noFill/>
              </a14:hiddenFill>
            </a:ext>
          </a:extLst>
        </p:spPr>
      </p:cxnSp>
      <p:sp>
        <p:nvSpPr>
          <p:cNvPr id="57359" name="Google Shape;183;p23">
            <a:extLst>
              <a:ext uri="{FF2B5EF4-FFF2-40B4-BE49-F238E27FC236}">
                <a16:creationId xmlns:a16="http://schemas.microsoft.com/office/drawing/2014/main" id="{20514015-26A8-971F-216F-42A7187C35E6}"/>
              </a:ext>
            </a:extLst>
          </p:cNvPr>
          <p:cNvSpPr txBox="1">
            <a:spLocks noChangeArrowheads="1"/>
          </p:cNvSpPr>
          <p:nvPr/>
        </p:nvSpPr>
        <p:spPr bwMode="auto">
          <a:xfrm>
            <a:off x="7129463" y="2141538"/>
            <a:ext cx="1090612" cy="969962"/>
          </a:xfrm>
          <a:prstGeom prst="rect">
            <a:avLst/>
          </a:prstGeom>
          <a:solidFill>
            <a:srgbClr val="C9DAF8"/>
          </a:solidFill>
          <a:ln w="9525">
            <a:solidFill>
              <a:srgbClr val="434343"/>
            </a:solidFill>
            <a:round/>
            <a:headEnd type="none" w="sm" len="sm"/>
            <a:tailEnd type="none" w="sm" len="sm"/>
          </a:ln>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i</a:t>
            </a:r>
            <a:r>
              <a:rPr lang="fr-FR" altLang="en-US" sz="1800" baseline="30000">
                <a:latin typeface="Trebuchet MS" panose="020B0603020202020204" pitchFamily="34" charset="0"/>
                <a:sym typeface="Trebuchet MS" panose="020B0603020202020204" pitchFamily="34" charset="0"/>
              </a:rPr>
              <a:t>th</a:t>
            </a:r>
            <a:endParaRPr lang="fr-FR" altLang="en-US" sz="1800">
              <a:latin typeface="Trebuchet MS" panose="020B0603020202020204" pitchFamily="34" charset="0"/>
              <a:sym typeface="Trebuchet MS" panose="020B0603020202020204" pitchFamily="34" charset="0"/>
            </a:endParaRPr>
          </a:p>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address</a:t>
            </a:r>
          </a:p>
        </p:txBody>
      </p:sp>
      <p:cxnSp>
        <p:nvCxnSpPr>
          <p:cNvPr id="57360" name="Google Shape;184;p23">
            <a:extLst>
              <a:ext uri="{FF2B5EF4-FFF2-40B4-BE49-F238E27FC236}">
                <a16:creationId xmlns:a16="http://schemas.microsoft.com/office/drawing/2014/main" id="{6ACCF66E-163C-FF14-FED6-C579EDF7339C}"/>
              </a:ext>
            </a:extLst>
          </p:cNvPr>
          <p:cNvCxnSpPr>
            <a:cxnSpLocks noChangeShapeType="1"/>
            <a:endCxn id="57359" idx="1"/>
          </p:cNvCxnSpPr>
          <p:nvPr/>
        </p:nvCxnSpPr>
        <p:spPr bwMode="auto">
          <a:xfrm rot="10800000" flipH="1">
            <a:off x="6265863" y="2625725"/>
            <a:ext cx="863600" cy="9525"/>
          </a:xfrm>
          <a:prstGeom prst="straightConnector1">
            <a:avLst/>
          </a:prstGeom>
          <a:noFill/>
          <a:ln w="38100">
            <a:solidFill>
              <a:srgbClr val="660000"/>
            </a:solidFill>
            <a:round/>
            <a:headEnd/>
            <a:tailEnd type="triangle" w="med" len="med"/>
          </a:ln>
          <a:extLst>
            <a:ext uri="{909E8E84-426E-40DD-AFC4-6F175D3DCCD1}">
              <a14:hiddenFill xmlns:a14="http://schemas.microsoft.com/office/drawing/2010/main">
                <a:noFill/>
              </a14:hiddenFill>
            </a:ext>
          </a:extLst>
        </p:spPr>
      </p:cxnSp>
      <p:sp>
        <p:nvSpPr>
          <p:cNvPr id="57361" name="Google Shape;185;p23">
            <a:extLst>
              <a:ext uri="{FF2B5EF4-FFF2-40B4-BE49-F238E27FC236}">
                <a16:creationId xmlns:a16="http://schemas.microsoft.com/office/drawing/2014/main" id="{1DB5C8CB-10CD-8CA4-53F0-2E81ACA4D13D}"/>
              </a:ext>
            </a:extLst>
          </p:cNvPr>
          <p:cNvSpPr txBox="1">
            <a:spLocks noChangeArrowheads="1"/>
          </p:cNvSpPr>
          <p:nvPr/>
        </p:nvSpPr>
        <p:spPr bwMode="auto">
          <a:xfrm>
            <a:off x="7129463" y="4630738"/>
            <a:ext cx="1090612" cy="969962"/>
          </a:xfrm>
          <a:prstGeom prst="rect">
            <a:avLst/>
          </a:prstGeom>
          <a:solidFill>
            <a:srgbClr val="C9DAF8"/>
          </a:solidFill>
          <a:ln w="9525">
            <a:solidFill>
              <a:srgbClr val="434343"/>
            </a:solidFill>
            <a:round/>
            <a:headEnd type="none" w="sm" len="sm"/>
            <a:tailEnd type="none" w="sm" len="sm"/>
          </a:ln>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i</a:t>
            </a:r>
            <a:r>
              <a:rPr lang="fr-FR" altLang="en-US" sz="1800" baseline="30000">
                <a:latin typeface="Trebuchet MS" panose="020B0603020202020204" pitchFamily="34" charset="0"/>
                <a:sym typeface="Trebuchet MS" panose="020B0603020202020204" pitchFamily="34" charset="0"/>
              </a:rPr>
              <a:t>th</a:t>
            </a:r>
            <a:endParaRPr lang="fr-FR" altLang="en-US" sz="1800">
              <a:latin typeface="Trebuchet MS" panose="020B0603020202020204" pitchFamily="34" charset="0"/>
              <a:sym typeface="Trebuchet MS" panose="020B0603020202020204" pitchFamily="34" charset="0"/>
            </a:endParaRPr>
          </a:p>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key</a:t>
            </a:r>
          </a:p>
        </p:txBody>
      </p:sp>
      <p:cxnSp>
        <p:nvCxnSpPr>
          <p:cNvPr id="57362" name="Google Shape;186;p23">
            <a:extLst>
              <a:ext uri="{FF2B5EF4-FFF2-40B4-BE49-F238E27FC236}">
                <a16:creationId xmlns:a16="http://schemas.microsoft.com/office/drawing/2014/main" id="{3BAC4D4D-F965-F79A-79FD-383D97E5D994}"/>
              </a:ext>
            </a:extLst>
          </p:cNvPr>
          <p:cNvCxnSpPr>
            <a:cxnSpLocks noChangeShapeType="1"/>
          </p:cNvCxnSpPr>
          <p:nvPr/>
        </p:nvCxnSpPr>
        <p:spPr bwMode="auto">
          <a:xfrm rot="10800000" flipH="1">
            <a:off x="6265863" y="5129213"/>
            <a:ext cx="863600" cy="9525"/>
          </a:xfrm>
          <a:prstGeom prst="straightConnector1">
            <a:avLst/>
          </a:prstGeom>
          <a:noFill/>
          <a:ln w="38100">
            <a:solidFill>
              <a:srgbClr val="660000"/>
            </a:solidFill>
            <a:round/>
            <a:headEnd/>
            <a:tailEnd type="triangle" w="med" len="med"/>
          </a:ln>
          <a:extLst>
            <a:ext uri="{909E8E84-426E-40DD-AFC4-6F175D3DCCD1}">
              <a14:hiddenFill xmlns:a14="http://schemas.microsoft.com/office/drawing/2010/main">
                <a:noFill/>
              </a14:hiddenFill>
            </a:ext>
          </a:extLst>
        </p:spPr>
      </p:cxnSp>
      <p:sp>
        <p:nvSpPr>
          <p:cNvPr id="57363" name="Google Shape;187;p23">
            <a:extLst>
              <a:ext uri="{FF2B5EF4-FFF2-40B4-BE49-F238E27FC236}">
                <a16:creationId xmlns:a16="http://schemas.microsoft.com/office/drawing/2014/main" id="{53DF8B85-297C-3EFE-5A0B-DB84F09C22B2}"/>
              </a:ext>
            </a:extLst>
          </p:cNvPr>
          <p:cNvSpPr txBox="1">
            <a:spLocks noChangeArrowheads="1"/>
          </p:cNvSpPr>
          <p:nvPr/>
        </p:nvSpPr>
        <p:spPr bwMode="auto">
          <a:xfrm>
            <a:off x="4859338" y="6172200"/>
            <a:ext cx="485775" cy="525463"/>
          </a:xfrm>
          <a:prstGeom prst="rect">
            <a:avLst/>
          </a:prstGeom>
          <a:solidFill>
            <a:srgbClr val="C9DAF8"/>
          </a:solidFill>
          <a:ln w="9525">
            <a:solidFill>
              <a:srgbClr val="434343"/>
            </a:solidFill>
            <a:round/>
            <a:headEnd type="none" w="sm" len="sm"/>
            <a:tailEnd type="none" w="sm" len="sm"/>
          </a:ln>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800">
                <a:latin typeface="Trebuchet MS" panose="020B0603020202020204" pitchFamily="34" charset="0"/>
                <a:sym typeface="Trebuchet MS" panose="020B0603020202020204" pitchFamily="34" charset="0"/>
              </a:rPr>
              <a:t>i</a:t>
            </a:r>
          </a:p>
        </p:txBody>
      </p:sp>
      <p:cxnSp>
        <p:nvCxnSpPr>
          <p:cNvPr id="57364" name="Google Shape;188;p23">
            <a:extLst>
              <a:ext uri="{FF2B5EF4-FFF2-40B4-BE49-F238E27FC236}">
                <a16:creationId xmlns:a16="http://schemas.microsoft.com/office/drawing/2014/main" id="{8EA56027-0AE4-221A-8872-32661985BA19}"/>
              </a:ext>
            </a:extLst>
          </p:cNvPr>
          <p:cNvCxnSpPr>
            <a:cxnSpLocks noChangeShapeType="1"/>
          </p:cNvCxnSpPr>
          <p:nvPr/>
        </p:nvCxnSpPr>
        <p:spPr bwMode="auto">
          <a:xfrm rot="10800000" flipH="1">
            <a:off x="5330825" y="5448300"/>
            <a:ext cx="117475" cy="708025"/>
          </a:xfrm>
          <a:prstGeom prst="straightConnector1">
            <a:avLst/>
          </a:prstGeom>
          <a:noFill/>
          <a:ln w="38100">
            <a:solidFill>
              <a:srgbClr val="660000"/>
            </a:solidFill>
            <a:round/>
            <a:headEnd/>
            <a:tailEnd type="triangle" w="med" len="med"/>
          </a:ln>
          <a:extLst>
            <a:ext uri="{909E8E84-426E-40DD-AFC4-6F175D3DCCD1}">
              <a14:hiddenFill xmlns:a14="http://schemas.microsoft.com/office/drawing/2010/main">
                <a:noFill/>
              </a14:hiddenFill>
            </a:ext>
          </a:extLst>
        </p:spPr>
      </p:cxnSp>
      <p:sp>
        <p:nvSpPr>
          <p:cNvPr id="57365" name="Google Shape;189;p23">
            <a:extLst>
              <a:ext uri="{FF2B5EF4-FFF2-40B4-BE49-F238E27FC236}">
                <a16:creationId xmlns:a16="http://schemas.microsoft.com/office/drawing/2014/main" id="{421620D3-4B8A-CE51-B546-6F17B44B3A81}"/>
              </a:ext>
            </a:extLst>
          </p:cNvPr>
          <p:cNvSpPr>
            <a:spLocks/>
          </p:cNvSpPr>
          <p:nvPr/>
        </p:nvSpPr>
        <p:spPr bwMode="auto">
          <a:xfrm>
            <a:off x="-14288" y="2346325"/>
            <a:ext cx="9039226" cy="1457325"/>
          </a:xfrm>
          <a:custGeom>
            <a:avLst/>
            <a:gdLst>
              <a:gd name="T0" fmla="*/ 2147483646 w 361570"/>
              <a:gd name="T1" fmla="*/ 2147483646 h 43700"/>
              <a:gd name="T2" fmla="*/ 2147483646 w 361570"/>
              <a:gd name="T3" fmla="*/ 2147483646 h 43700"/>
              <a:gd name="T4" fmla="*/ 0 w 361570"/>
              <a:gd name="T5" fmla="*/ 0 h 43700"/>
              <a:gd name="T6" fmla="*/ 0 60000 65536"/>
              <a:gd name="T7" fmla="*/ 0 60000 65536"/>
              <a:gd name="T8" fmla="*/ 0 60000 65536"/>
            </a:gdLst>
            <a:ahLst/>
            <a:cxnLst>
              <a:cxn ang="T6">
                <a:pos x="T0" y="T1"/>
              </a:cxn>
              <a:cxn ang="T7">
                <a:pos x="T2" y="T3"/>
              </a:cxn>
              <a:cxn ang="T8">
                <a:pos x="T4" y="T5"/>
              </a:cxn>
            </a:cxnLst>
            <a:rect l="0" t="0" r="r" b="b"/>
            <a:pathLst>
              <a:path w="361570" h="43700" extrusionOk="0">
                <a:moveTo>
                  <a:pt x="361570" y="43101"/>
                </a:moveTo>
                <a:lnTo>
                  <a:pt x="134092" y="43700"/>
                </a:lnTo>
                <a:lnTo>
                  <a:pt x="0" y="0"/>
                </a:lnTo>
              </a:path>
            </a:pathLst>
          </a:custGeom>
          <a:noFill/>
          <a:ln w="19050" cap="flat" cmpd="sng">
            <a:solidFill>
              <a:schemeClr val="tx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7366" name="Google Shape;190;p23">
            <a:extLst>
              <a:ext uri="{FF2B5EF4-FFF2-40B4-BE49-F238E27FC236}">
                <a16:creationId xmlns:a16="http://schemas.microsoft.com/office/drawing/2014/main" id="{488EDA20-35CD-B398-1B15-986256EE8A4A}"/>
              </a:ext>
            </a:extLst>
          </p:cNvPr>
          <p:cNvSpPr txBox="1">
            <a:spLocks noChangeArrowheads="1"/>
          </p:cNvSpPr>
          <p:nvPr/>
        </p:nvSpPr>
        <p:spPr bwMode="auto">
          <a:xfrm>
            <a:off x="192088" y="269875"/>
            <a:ext cx="12922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fr-FR" altLang="en-US" sz="2400" i="1" u="sng">
                <a:latin typeface="Trebuchet MS" panose="020B0603020202020204" pitchFamily="34" charset="0"/>
                <a:sym typeface="Trebuchet MS" panose="020B0603020202020204" pitchFamily="34" charset="0"/>
              </a:rPr>
              <a:t>hot side</a:t>
            </a:r>
          </a:p>
        </p:txBody>
      </p:sp>
      <p:sp>
        <p:nvSpPr>
          <p:cNvPr id="57367" name="Google Shape;191;p23">
            <a:extLst>
              <a:ext uri="{FF2B5EF4-FFF2-40B4-BE49-F238E27FC236}">
                <a16:creationId xmlns:a16="http://schemas.microsoft.com/office/drawing/2014/main" id="{E793A3CC-19B4-2D52-AE60-0D2CD9D447B4}"/>
              </a:ext>
            </a:extLst>
          </p:cNvPr>
          <p:cNvSpPr txBox="1">
            <a:spLocks noChangeArrowheads="1"/>
          </p:cNvSpPr>
          <p:nvPr/>
        </p:nvSpPr>
        <p:spPr bwMode="auto">
          <a:xfrm>
            <a:off x="192088" y="6088063"/>
            <a:ext cx="151606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fr-FR" altLang="en-US" sz="2400" i="1" u="sng">
                <a:latin typeface="Trebuchet MS" panose="020B0603020202020204" pitchFamily="34" charset="0"/>
                <a:sym typeface="Trebuchet MS" panose="020B0603020202020204" pitchFamily="34" charset="0"/>
              </a:rPr>
              <a:t>cold side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Google Shape;196;p24">
            <a:extLst>
              <a:ext uri="{FF2B5EF4-FFF2-40B4-BE49-F238E27FC236}">
                <a16:creationId xmlns:a16="http://schemas.microsoft.com/office/drawing/2014/main" id="{4CA6585D-CCA1-C8E0-0ECB-6EFBB5057851}"/>
              </a:ext>
            </a:extLst>
          </p:cNvPr>
          <p:cNvSpPr>
            <a:spLocks noGrp="1" noChangeArrowheads="1"/>
          </p:cNvSpPr>
          <p:nvPr>
            <p:ph type="title"/>
          </p:nvPr>
        </p:nvSpPr>
        <p:spPr>
          <a:xfrm>
            <a:off x="457200" y="274638"/>
            <a:ext cx="8229600" cy="1143000"/>
          </a:xfrm>
        </p:spPr>
        <p:txBody>
          <a:bodyPr/>
          <a:lstStyle/>
          <a:p>
            <a:pPr>
              <a:spcBef>
                <a:spcPct val="0"/>
              </a:spcBef>
              <a:spcAft>
                <a:spcPct val="0"/>
              </a:spcAft>
              <a:buSzTx/>
            </a:pPr>
            <a:r>
              <a:rPr lang="fr-FR" altLang="en-US"/>
              <a:t>How to store cold info</a:t>
            </a:r>
          </a:p>
        </p:txBody>
      </p:sp>
      <p:sp>
        <p:nvSpPr>
          <p:cNvPr id="59394" name="Google Shape;197;p24">
            <a:extLst>
              <a:ext uri="{FF2B5EF4-FFF2-40B4-BE49-F238E27FC236}">
                <a16:creationId xmlns:a16="http://schemas.microsoft.com/office/drawing/2014/main" id="{6FA3D041-C371-360C-8FA6-0D8C1FFFF686}"/>
              </a:ext>
            </a:extLst>
          </p:cNvPr>
          <p:cNvSpPr>
            <a:spLocks noGrp="1" noChangeArrowheads="1"/>
          </p:cNvSpPr>
          <p:nvPr>
            <p:ph type="body" idx="1"/>
          </p:nvPr>
        </p:nvSpPr>
        <p:spPr>
          <a:xfrm>
            <a:off x="457200" y="1600200"/>
            <a:ext cx="8229600" cy="4967288"/>
          </a:xfrm>
        </p:spPr>
        <p:txBody>
          <a:bodyPr/>
          <a:lstStyle/>
          <a:p>
            <a:pPr marL="0" indent="0">
              <a:spcAft>
                <a:spcPct val="0"/>
              </a:spcAft>
              <a:buSzTx/>
              <a:buFontTx/>
              <a:buNone/>
            </a:pPr>
            <a:r>
              <a:rPr lang="fr-FR" altLang="en-US" sz="2400"/>
              <a:t>(1) Info stored in device, device locked in a safe</a:t>
            </a:r>
          </a:p>
          <a:p>
            <a:pPr marL="0" indent="0">
              <a:spcAft>
                <a:spcPct val="0"/>
              </a:spcAft>
              <a:buSzTx/>
              <a:buFontTx/>
              <a:buNone/>
            </a:pPr>
            <a:r>
              <a:rPr lang="fr-FR" altLang="en-US" sz="2400"/>
              <a:t>(2) </a:t>
            </a:r>
            <a:r>
              <a:rPr lang="fr-FR" altLang="fr-FR" sz="2400"/>
              <a:t>“</a:t>
            </a:r>
            <a:r>
              <a:rPr lang="fr-FR" altLang="en-US" sz="2400"/>
              <a:t>Brain wallet</a:t>
            </a:r>
            <a:r>
              <a:rPr lang="fr-FR" altLang="fr-FR" sz="2400"/>
              <a:t>”</a:t>
            </a:r>
            <a:r>
              <a:rPr lang="fr-FR" altLang="ja-JP" sz="2400"/>
              <a:t>  encrypt info under passphrase that user remembers</a:t>
            </a:r>
          </a:p>
          <a:p>
            <a:pPr marL="0" indent="0">
              <a:spcAft>
                <a:spcPct val="0"/>
              </a:spcAft>
              <a:buClr>
                <a:srgbClr val="000000"/>
              </a:buClr>
              <a:buSzTx/>
              <a:buFontTx/>
              <a:buNone/>
            </a:pPr>
            <a:r>
              <a:rPr lang="fr-FR" altLang="en-US" sz="2400"/>
              <a:t>(3) Paper wallet print info on paper, lock up the paper</a:t>
            </a:r>
          </a:p>
          <a:p>
            <a:pPr marL="0" indent="0">
              <a:spcAft>
                <a:spcPct val="0"/>
              </a:spcAft>
              <a:buClr>
                <a:srgbClr val="000000"/>
              </a:buClr>
              <a:buSzTx/>
              <a:buFontTx/>
              <a:buNone/>
            </a:pPr>
            <a:r>
              <a:rPr lang="fr-FR" altLang="en-US" sz="2400"/>
              <a:t>(4) In </a:t>
            </a:r>
            <a:r>
              <a:rPr lang="fr-FR" altLang="fr-FR" sz="2400"/>
              <a:t>“</a:t>
            </a:r>
            <a:r>
              <a:rPr lang="fr-FR" altLang="en-US" sz="2400"/>
              <a:t>tamperproof</a:t>
            </a:r>
            <a:r>
              <a:rPr lang="fr-FR" altLang="fr-FR" sz="2400"/>
              <a:t>”</a:t>
            </a:r>
            <a:r>
              <a:rPr lang="fr-FR" altLang="en-US" sz="2400"/>
              <a:t> device, device will sign things for you, but won</a:t>
            </a:r>
            <a:r>
              <a:rPr lang="fr-FR" altLang="fr-FR" sz="2400"/>
              <a:t>’</a:t>
            </a:r>
            <a:r>
              <a:rPr lang="fr-FR" altLang="en-US" sz="2400"/>
              <a:t>t divulge keys </a:t>
            </a:r>
          </a:p>
          <a:p>
            <a:pPr marL="0" indent="0">
              <a:spcAft>
                <a:spcPct val="0"/>
              </a:spcAft>
              <a:buSzTx/>
              <a:buFontTx/>
              <a:buNone/>
            </a:pPr>
            <a:endParaRPr lang="fr-FR" altLang="en-US" sz="2400"/>
          </a:p>
          <a:p>
            <a:pPr marL="0" indent="0">
              <a:spcAft>
                <a:spcPct val="0"/>
              </a:spcAft>
              <a:buSzTx/>
              <a:buFontTx/>
              <a:buNone/>
            </a:pPr>
            <a:endParaRPr lang="fr-FR" altLang="en-US" sz="2400"/>
          </a:p>
          <a:p>
            <a:pPr marL="0" indent="0">
              <a:spcAft>
                <a:spcPct val="0"/>
              </a:spcAft>
              <a:buSzTx/>
              <a:buFontTx/>
              <a:buNone/>
            </a:pPr>
            <a:endParaRPr lang="fr-FR" altLang="en-US"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Google Shape;263;p32">
            <a:extLst>
              <a:ext uri="{FF2B5EF4-FFF2-40B4-BE49-F238E27FC236}">
                <a16:creationId xmlns:a16="http://schemas.microsoft.com/office/drawing/2014/main" id="{F918AE05-06D9-F0BF-80BB-78ADC9F85B8E}"/>
              </a:ext>
            </a:extLst>
          </p:cNvPr>
          <p:cNvSpPr>
            <a:spLocks noGrp="1" noChangeArrowheads="1"/>
          </p:cNvSpPr>
          <p:nvPr>
            <p:ph type="subTitle" idx="1"/>
          </p:nvPr>
        </p:nvSpPr>
        <p:spPr>
          <a:xfrm>
            <a:off x="685800" y="2254250"/>
            <a:ext cx="7772400" cy="1046163"/>
          </a:xfrm>
        </p:spPr>
        <p:txBody>
          <a:bodyPr lIns="91425" tIns="91425" rIns="91425" bIns="91425"/>
          <a:lstStyle/>
          <a:p>
            <a:pPr>
              <a:spcBef>
                <a:spcPct val="0"/>
              </a:spcBef>
            </a:pPr>
            <a:endParaRPr lang="en-US" altLang="en-US"/>
          </a:p>
          <a:p>
            <a:pPr>
              <a:spcBef>
                <a:spcPct val="0"/>
              </a:spcBef>
            </a:pPr>
            <a:r>
              <a:rPr lang="en-US" altLang="en-US"/>
              <a:t>Online Wallets and Exchanges</a:t>
            </a:r>
            <a:endParaRPr lang="en-US" altLang="en-US">
              <a:latin typeface="Trebuchet MS" panose="020B0603020202020204" pitchFamily="34" charset="0"/>
              <a:sym typeface="Trebuchet MS" panose="020B0603020202020204" pitchFamily="34" charset="0"/>
            </a:endParaRPr>
          </a:p>
        </p:txBody>
      </p:sp>
      <p:sp>
        <p:nvSpPr>
          <p:cNvPr id="2" name="Slide Number Placeholder 1">
            <a:extLst>
              <a:ext uri="{FF2B5EF4-FFF2-40B4-BE49-F238E27FC236}">
                <a16:creationId xmlns:a16="http://schemas.microsoft.com/office/drawing/2014/main" id="{65948264-13B1-149B-5971-4F6B38998ABC}"/>
              </a:ext>
            </a:extLst>
          </p:cNvPr>
          <p:cNvSpPr>
            <a:spLocks noGrp="1"/>
          </p:cNvSpPr>
          <p:nvPr>
            <p:ph type="sldNum" sz="quarter" idx="12"/>
          </p:nvPr>
        </p:nvSpPr>
        <p:spPr/>
        <p:txBody>
          <a:bodyPr/>
          <a:lstStyle/>
          <a:p>
            <a:fld id="{CFA0B5BF-D649-4CD0-AF2C-DC078BB62322}" type="slidenum">
              <a:rPr lang="en-US" altLang="en-US" smtClean="0"/>
              <a:pPr/>
              <a:t>24</a:t>
            </a:fld>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Google Shape;268;p33">
            <a:extLst>
              <a:ext uri="{FF2B5EF4-FFF2-40B4-BE49-F238E27FC236}">
                <a16:creationId xmlns:a16="http://schemas.microsoft.com/office/drawing/2014/main" id="{C235B566-71BE-54F8-7FFF-B451D67C7629}"/>
              </a:ext>
            </a:extLst>
          </p:cNvPr>
          <p:cNvSpPr>
            <a:spLocks noGrp="1" noChangeArrowheads="1"/>
          </p:cNvSpPr>
          <p:nvPr>
            <p:ph type="title"/>
          </p:nvPr>
        </p:nvSpPr>
        <p:spPr>
          <a:xfrm>
            <a:off x="457200" y="274638"/>
            <a:ext cx="8229600" cy="1143000"/>
          </a:xfrm>
        </p:spPr>
        <p:txBody>
          <a:bodyPr/>
          <a:lstStyle/>
          <a:p>
            <a:pPr>
              <a:spcBef>
                <a:spcPct val="0"/>
              </a:spcBef>
              <a:spcAft>
                <a:spcPct val="0"/>
              </a:spcAft>
              <a:buSzTx/>
            </a:pPr>
            <a:r>
              <a:rPr lang="fr-FR" altLang="en-US"/>
              <a:t>Online wallet</a:t>
            </a:r>
          </a:p>
        </p:txBody>
      </p:sp>
      <p:sp>
        <p:nvSpPr>
          <p:cNvPr id="63490" name="Google Shape;269;p33">
            <a:extLst>
              <a:ext uri="{FF2B5EF4-FFF2-40B4-BE49-F238E27FC236}">
                <a16:creationId xmlns:a16="http://schemas.microsoft.com/office/drawing/2014/main" id="{6D334F3B-40B7-9A1D-B578-94C9AAC6B284}"/>
              </a:ext>
            </a:extLst>
          </p:cNvPr>
          <p:cNvSpPr>
            <a:spLocks noGrp="1" noChangeArrowheads="1"/>
          </p:cNvSpPr>
          <p:nvPr>
            <p:ph type="body" idx="1"/>
          </p:nvPr>
        </p:nvSpPr>
        <p:spPr>
          <a:xfrm>
            <a:off x="457200" y="1600200"/>
            <a:ext cx="3733800" cy="4967288"/>
          </a:xfrm>
        </p:spPr>
        <p:txBody>
          <a:bodyPr/>
          <a:lstStyle/>
          <a:p>
            <a:pPr marL="0" indent="0">
              <a:spcAft>
                <a:spcPct val="0"/>
              </a:spcAft>
              <a:buSzTx/>
              <a:buFontTx/>
              <a:buNone/>
            </a:pPr>
            <a:r>
              <a:rPr lang="fr-FR" altLang="en-US" sz="2400" dirty="0"/>
              <a:t>like a local </a:t>
            </a:r>
            <a:r>
              <a:rPr lang="fr-FR" altLang="en-US" sz="2400" dirty="0" err="1"/>
              <a:t>wallet</a:t>
            </a:r>
            <a:r>
              <a:rPr lang="fr-FR" altLang="en-US" sz="2400" dirty="0"/>
              <a:t> </a:t>
            </a:r>
          </a:p>
          <a:p>
            <a:pPr marL="0" indent="0">
              <a:spcAft>
                <a:spcPct val="0"/>
              </a:spcAft>
              <a:buSzTx/>
              <a:buFontTx/>
              <a:buNone/>
            </a:pPr>
            <a:r>
              <a:rPr lang="fr-FR" altLang="en-US" sz="2400" dirty="0"/>
              <a:t>but </a:t>
            </a:r>
            <a:r>
              <a:rPr lang="fr-FR" altLang="fr-FR" sz="2400" dirty="0"/>
              <a:t>“</a:t>
            </a:r>
            <a:r>
              <a:rPr lang="fr-FR" altLang="en-US" sz="2400" dirty="0"/>
              <a:t>in the cloud</a:t>
            </a:r>
            <a:r>
              <a:rPr lang="fr-FR" altLang="fr-FR" sz="2400" dirty="0"/>
              <a:t>”</a:t>
            </a:r>
            <a:endParaRPr lang="fr-FR" altLang="ja-JP" sz="2400" dirty="0"/>
          </a:p>
          <a:p>
            <a:pPr marL="0" indent="0">
              <a:spcAft>
                <a:spcPct val="0"/>
              </a:spcAft>
              <a:buSzTx/>
              <a:buFontTx/>
              <a:buNone/>
            </a:pPr>
            <a:endParaRPr lang="fr-FR" altLang="en-US" sz="2400" dirty="0"/>
          </a:p>
          <a:p>
            <a:pPr marL="0" indent="0">
              <a:spcAft>
                <a:spcPct val="0"/>
              </a:spcAft>
              <a:buSzTx/>
              <a:buFontTx/>
              <a:buNone/>
            </a:pPr>
            <a:r>
              <a:rPr lang="fr-FR" altLang="en-US" sz="2400" dirty="0"/>
              <a:t>runs in </a:t>
            </a:r>
            <a:r>
              <a:rPr lang="fr-FR" altLang="en-US" sz="2400" dirty="0" err="1"/>
              <a:t>your</a:t>
            </a:r>
            <a:r>
              <a:rPr lang="fr-FR" altLang="en-US" sz="2400" dirty="0"/>
              <a:t> browser</a:t>
            </a:r>
          </a:p>
          <a:p>
            <a:pPr marL="0" indent="0">
              <a:spcAft>
                <a:spcPct val="0"/>
              </a:spcAft>
              <a:buSzTx/>
              <a:buFontTx/>
              <a:buNone/>
            </a:pPr>
            <a:r>
              <a:rPr lang="fr-FR" altLang="en-US" sz="2400" dirty="0"/>
              <a:t>site </a:t>
            </a:r>
            <a:r>
              <a:rPr lang="fr-FR" altLang="en-US" sz="2400" dirty="0" err="1"/>
              <a:t>sends</a:t>
            </a:r>
            <a:r>
              <a:rPr lang="fr-FR" altLang="en-US" sz="2400" dirty="0"/>
              <a:t> code</a:t>
            </a:r>
          </a:p>
          <a:p>
            <a:pPr marL="0" indent="0">
              <a:spcAft>
                <a:spcPct val="0"/>
              </a:spcAft>
              <a:buSzTx/>
              <a:buFontTx/>
              <a:buNone/>
            </a:pPr>
            <a:r>
              <a:rPr lang="fr-FR" altLang="en-US" sz="2400" dirty="0"/>
              <a:t>site stores keys</a:t>
            </a:r>
          </a:p>
          <a:p>
            <a:pPr marL="0" indent="0">
              <a:spcAft>
                <a:spcPct val="0"/>
              </a:spcAft>
              <a:buSzTx/>
              <a:buFontTx/>
              <a:buNone/>
            </a:pPr>
            <a:r>
              <a:rPr lang="fr-FR" altLang="en-US" sz="2400" dirty="0" err="1"/>
              <a:t>you</a:t>
            </a:r>
            <a:r>
              <a:rPr lang="fr-FR" altLang="en-US" sz="2400" dirty="0"/>
              <a:t> log in to </a:t>
            </a:r>
            <a:r>
              <a:rPr lang="fr-FR" altLang="en-US" sz="2400" dirty="0" err="1"/>
              <a:t>access</a:t>
            </a:r>
            <a:r>
              <a:rPr lang="fr-FR" altLang="en-US" sz="2400" dirty="0"/>
              <a:t> </a:t>
            </a:r>
            <a:r>
              <a:rPr lang="fr-FR" altLang="en-US" sz="2400" dirty="0" err="1"/>
              <a:t>wallet</a:t>
            </a:r>
            <a:endParaRPr lang="fr-FR" altLang="en-US" sz="2400" dirty="0"/>
          </a:p>
          <a:p>
            <a:pPr marL="0" indent="0">
              <a:spcAft>
                <a:spcPct val="0"/>
              </a:spcAft>
              <a:buSzTx/>
              <a:buFontTx/>
              <a:buNone/>
            </a:pPr>
            <a:endParaRPr lang="fr-FR" altLang="en-US" sz="2400" dirty="0"/>
          </a:p>
          <a:p>
            <a:pPr marL="0" indent="0">
              <a:spcAft>
                <a:spcPct val="0"/>
              </a:spcAft>
              <a:buSzTx/>
              <a:buFontTx/>
              <a:buNone/>
            </a:pPr>
            <a:endParaRPr lang="fr-FR" altLang="en-US" sz="2400" dirty="0"/>
          </a:p>
          <a:p>
            <a:pPr marL="0" indent="0">
              <a:spcAft>
                <a:spcPct val="0"/>
              </a:spcAft>
              <a:buSzTx/>
              <a:buFontTx/>
              <a:buNone/>
            </a:pPr>
            <a:endParaRPr lang="fr-FR" altLang="en-US" sz="2400" dirty="0"/>
          </a:p>
        </p:txBody>
      </p:sp>
      <p:pic>
        <p:nvPicPr>
          <p:cNvPr id="63491" name="Google Shape;270;p33">
            <a:extLst>
              <a:ext uri="{FF2B5EF4-FFF2-40B4-BE49-F238E27FC236}">
                <a16:creationId xmlns:a16="http://schemas.microsoft.com/office/drawing/2014/main" id="{228657B1-6EE0-220F-F3C8-A65D56D24EE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46275"/>
            <a:ext cx="4657883" cy="2965450"/>
          </a:xfrm>
          <a:prstGeom prst="rect">
            <a:avLst/>
          </a:prstGeom>
          <a:noFill/>
          <a:ln w="9525">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Google Shape;275;p34">
            <a:extLst>
              <a:ext uri="{FF2B5EF4-FFF2-40B4-BE49-F238E27FC236}">
                <a16:creationId xmlns:a16="http://schemas.microsoft.com/office/drawing/2014/main" id="{3E59B871-0BC5-85DF-01AC-FC204BB6B991}"/>
              </a:ext>
            </a:extLst>
          </p:cNvPr>
          <p:cNvSpPr>
            <a:spLocks noGrp="1" noChangeArrowheads="1"/>
          </p:cNvSpPr>
          <p:nvPr>
            <p:ph type="title"/>
          </p:nvPr>
        </p:nvSpPr>
        <p:spPr/>
        <p:txBody>
          <a:bodyPr lIns="91425" tIns="91425" rIns="91425" bIns="91425" anchor="b"/>
          <a:lstStyle/>
          <a:p>
            <a:r>
              <a:rPr lang="en-US" altLang="en-US"/>
              <a:t>Online wallet tradeoffs</a:t>
            </a:r>
          </a:p>
        </p:txBody>
      </p:sp>
      <p:sp>
        <p:nvSpPr>
          <p:cNvPr id="276" name="Google Shape;276;p34">
            <a:extLst>
              <a:ext uri="{FF2B5EF4-FFF2-40B4-BE49-F238E27FC236}">
                <a16:creationId xmlns:a16="http://schemas.microsoft.com/office/drawing/2014/main" id="{22B0F230-4F35-CD8D-F641-AAE7EAA0C335}"/>
              </a:ext>
            </a:extLst>
          </p:cNvPr>
          <p:cNvSpPr txBox="1">
            <a:spLocks noGrp="1"/>
          </p:cNvSpPr>
          <p:nvPr>
            <p:ph idx="1"/>
          </p:nvPr>
        </p:nvSpPr>
        <p:spPr/>
        <p:txBody>
          <a:bodyPr spcFirstLastPara="1" lIns="91425" tIns="91425" rIns="91425" bIns="91425">
            <a:noAutofit/>
          </a:bodyPr>
          <a:lstStyle/>
          <a:p>
            <a:pPr marL="0" indent="0">
              <a:spcBef>
                <a:spcPts val="600"/>
              </a:spcBef>
              <a:spcAft>
                <a:spcPts val="0"/>
              </a:spcAft>
              <a:buFontTx/>
              <a:buNone/>
              <a:defRPr/>
            </a:pPr>
            <a:r>
              <a:rPr lang="en" sz="2400" dirty="0"/>
              <a:t>convenient: nothing to install, works on multiple devices</a:t>
            </a:r>
            <a:endParaRPr sz="2400" dirty="0"/>
          </a:p>
          <a:p>
            <a:pPr marL="0" indent="457200">
              <a:spcBef>
                <a:spcPts val="600"/>
              </a:spcBef>
              <a:spcAft>
                <a:spcPts val="0"/>
              </a:spcAft>
              <a:buFontTx/>
              <a:buNone/>
              <a:defRPr/>
            </a:pPr>
            <a:endParaRPr sz="2400" dirty="0"/>
          </a:p>
          <a:p>
            <a:pPr marL="0" indent="0">
              <a:spcBef>
                <a:spcPts val="600"/>
              </a:spcBef>
              <a:spcAft>
                <a:spcPts val="0"/>
              </a:spcAft>
              <a:buFontTx/>
              <a:buNone/>
              <a:defRPr/>
            </a:pPr>
            <a:r>
              <a:rPr lang="en" sz="2400" dirty="0"/>
              <a:t>but security worries - vulnerable if site is malicious or compromised</a:t>
            </a:r>
            <a:endParaRPr sz="2400" dirty="0"/>
          </a:p>
          <a:p>
            <a:pPr marL="0" indent="0">
              <a:spcBef>
                <a:spcPts val="600"/>
              </a:spcBef>
              <a:spcAft>
                <a:spcPts val="0"/>
              </a:spcAft>
              <a:buFontTx/>
              <a:buNone/>
              <a:defRPr/>
            </a:pPr>
            <a:endParaRPr sz="2400" dirty="0"/>
          </a:p>
          <a:p>
            <a:pPr marL="0" indent="0">
              <a:spcBef>
                <a:spcPts val="600"/>
              </a:spcBef>
              <a:spcAft>
                <a:spcPts val="0"/>
              </a:spcAft>
              <a:buFontTx/>
              <a:buNone/>
              <a:defRPr/>
            </a:pPr>
            <a:r>
              <a:rPr lang="en" sz="2400" dirty="0"/>
              <a:t>ideally, site is run by security professionals</a:t>
            </a:r>
            <a:endParaRPr sz="2400" dirty="0"/>
          </a:p>
          <a:p>
            <a:pPr marL="0" indent="0">
              <a:spcBef>
                <a:spcPts val="600"/>
              </a:spcBef>
              <a:spcAft>
                <a:spcPts val="0"/>
              </a:spcAft>
              <a:buFontTx/>
              <a:buNone/>
              <a:defRPr/>
            </a:pPr>
            <a:endParaRPr sz="2400" dirty="0"/>
          </a:p>
          <a:p>
            <a:pPr marL="0" indent="0">
              <a:spcBef>
                <a:spcPts val="600"/>
              </a:spcBef>
              <a:spcAft>
                <a:spcPts val="0"/>
              </a:spcAft>
              <a:buFontTx/>
              <a:buNone/>
              <a:defRPr/>
            </a:pPr>
            <a:endParaRPr sz="2400" dirty="0"/>
          </a:p>
        </p:txBody>
      </p:sp>
      <p:sp>
        <p:nvSpPr>
          <p:cNvPr id="2" name="Slide Number Placeholder 1">
            <a:extLst>
              <a:ext uri="{FF2B5EF4-FFF2-40B4-BE49-F238E27FC236}">
                <a16:creationId xmlns:a16="http://schemas.microsoft.com/office/drawing/2014/main" id="{5FA897D0-61AA-95C6-0215-F4AB740ACDBD}"/>
              </a:ext>
            </a:extLst>
          </p:cNvPr>
          <p:cNvSpPr>
            <a:spLocks noGrp="1"/>
          </p:cNvSpPr>
          <p:nvPr>
            <p:ph type="sldNum" sz="quarter" idx="12"/>
          </p:nvPr>
        </p:nvSpPr>
        <p:spPr/>
        <p:txBody>
          <a:bodyPr/>
          <a:lstStyle/>
          <a:p>
            <a:fld id="{85A02CC9-069A-4BAA-8CC8-EFB1450DFAC3}" type="slidenum">
              <a:rPr lang="en-US" altLang="en-US" smtClean="0"/>
              <a:pPr/>
              <a:t>26</a:t>
            </a:fld>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Google Shape;281;p35">
            <a:extLst>
              <a:ext uri="{FF2B5EF4-FFF2-40B4-BE49-F238E27FC236}">
                <a16:creationId xmlns:a16="http://schemas.microsoft.com/office/drawing/2014/main" id="{31075016-68FF-CBFC-C4CA-08E2E502E8A5}"/>
              </a:ext>
            </a:extLst>
          </p:cNvPr>
          <p:cNvSpPr>
            <a:spLocks noGrp="1" noChangeArrowheads="1"/>
          </p:cNvSpPr>
          <p:nvPr>
            <p:ph type="title"/>
          </p:nvPr>
        </p:nvSpPr>
        <p:spPr>
          <a:xfrm>
            <a:off x="457200" y="274638"/>
            <a:ext cx="8229600" cy="1143000"/>
          </a:xfrm>
        </p:spPr>
        <p:txBody>
          <a:bodyPr/>
          <a:lstStyle/>
          <a:p>
            <a:pPr>
              <a:spcBef>
                <a:spcPct val="0"/>
              </a:spcBef>
              <a:spcAft>
                <a:spcPct val="0"/>
              </a:spcAft>
              <a:buSzTx/>
            </a:pPr>
            <a:r>
              <a:rPr lang="fr-FR" altLang="en-US"/>
              <a:t>Bank-like services</a:t>
            </a:r>
          </a:p>
        </p:txBody>
      </p:sp>
      <p:sp>
        <p:nvSpPr>
          <p:cNvPr id="67586" name="Google Shape;282;p35">
            <a:extLst>
              <a:ext uri="{FF2B5EF4-FFF2-40B4-BE49-F238E27FC236}">
                <a16:creationId xmlns:a16="http://schemas.microsoft.com/office/drawing/2014/main" id="{E06E17E5-372C-F141-CE58-A17EFA7DE373}"/>
              </a:ext>
            </a:extLst>
          </p:cNvPr>
          <p:cNvSpPr>
            <a:spLocks noGrp="1" noChangeArrowheads="1"/>
          </p:cNvSpPr>
          <p:nvPr>
            <p:ph type="body" idx="1"/>
          </p:nvPr>
        </p:nvSpPr>
        <p:spPr>
          <a:xfrm>
            <a:off x="457200" y="1600200"/>
            <a:ext cx="8229600" cy="4967288"/>
          </a:xfrm>
        </p:spPr>
        <p:txBody>
          <a:bodyPr/>
          <a:lstStyle/>
          <a:p>
            <a:pPr marL="0" indent="0">
              <a:spcAft>
                <a:spcPct val="0"/>
              </a:spcAft>
              <a:buSzTx/>
              <a:buFontTx/>
              <a:buNone/>
            </a:pPr>
            <a:r>
              <a:rPr lang="fr-FR" altLang="en-US" sz="2400"/>
              <a:t>you give the bank money (a </a:t>
            </a:r>
            <a:r>
              <a:rPr lang="fr-FR" altLang="fr-FR" sz="2400"/>
              <a:t>“</a:t>
            </a:r>
            <a:r>
              <a:rPr lang="fr-FR" altLang="en-US" sz="2400"/>
              <a:t>deposit</a:t>
            </a:r>
            <a:r>
              <a:rPr lang="fr-FR" altLang="fr-FR" sz="2400"/>
              <a:t>”</a:t>
            </a:r>
            <a:r>
              <a:rPr lang="fr-FR" altLang="en-US" sz="2400"/>
              <a:t>)</a:t>
            </a:r>
          </a:p>
          <a:p>
            <a:pPr marL="0" indent="0">
              <a:spcAft>
                <a:spcPct val="0"/>
              </a:spcAft>
              <a:buSzTx/>
              <a:buFontTx/>
              <a:buNone/>
            </a:pPr>
            <a:r>
              <a:rPr lang="fr-FR" altLang="en-US" sz="2400"/>
              <a:t>bank promises to pay you back later, on demand</a:t>
            </a:r>
          </a:p>
          <a:p>
            <a:pPr marL="0" indent="0">
              <a:spcAft>
                <a:spcPct val="0"/>
              </a:spcAft>
              <a:buSzTx/>
              <a:buFontTx/>
              <a:buNone/>
            </a:pPr>
            <a:endParaRPr lang="fr-FR" altLang="en-US" sz="2400"/>
          </a:p>
          <a:p>
            <a:pPr marL="0" indent="0">
              <a:spcAft>
                <a:spcPct val="0"/>
              </a:spcAft>
              <a:buSzTx/>
              <a:buFontTx/>
              <a:buNone/>
            </a:pPr>
            <a:r>
              <a:rPr lang="fr-FR" altLang="en-US" sz="2400"/>
              <a:t>bank doesn</a:t>
            </a:r>
            <a:r>
              <a:rPr lang="fr-FR" altLang="fr-FR" sz="2400"/>
              <a:t>’</a:t>
            </a:r>
            <a:r>
              <a:rPr lang="fr-FR" altLang="en-US" sz="2400"/>
              <a:t>t actually keep your money in the back room</a:t>
            </a:r>
          </a:p>
          <a:p>
            <a:pPr marL="0" indent="0">
              <a:spcAft>
                <a:spcPct val="0"/>
              </a:spcAft>
              <a:buSzTx/>
              <a:buFontTx/>
              <a:buNone/>
            </a:pPr>
            <a:r>
              <a:rPr lang="fr-FR" altLang="en-US" sz="2400"/>
              <a:t>	</a:t>
            </a:r>
            <a:r>
              <a:rPr lang="fr-FR" altLang="en-US" sz="1800"/>
              <a:t>typically, bank invests the money</a:t>
            </a:r>
          </a:p>
          <a:p>
            <a:pPr marL="0" indent="0">
              <a:spcAft>
                <a:spcPct val="0"/>
              </a:spcAft>
              <a:buSzTx/>
              <a:buFontTx/>
              <a:buNone/>
            </a:pPr>
            <a:r>
              <a:rPr lang="fr-FR" altLang="en-US" sz="1800"/>
              <a:t>	keeps some around to meet withdrawals (</a:t>
            </a:r>
            <a:r>
              <a:rPr lang="fr-FR" altLang="fr-FR" sz="1800"/>
              <a:t>“</a:t>
            </a:r>
            <a:r>
              <a:rPr lang="fr-FR" altLang="en-US" sz="1800"/>
              <a:t>fractional reserve</a:t>
            </a:r>
            <a:r>
              <a:rPr lang="fr-FR" altLang="fr-FR" sz="1800"/>
              <a:t>”</a:t>
            </a:r>
            <a:r>
              <a:rPr lang="fr-FR" altLang="en-US" sz="1800"/>
              <a:t>)</a:t>
            </a:r>
          </a:p>
          <a:p>
            <a:pPr marL="0" indent="0">
              <a:spcAft>
                <a:spcPct val="0"/>
              </a:spcAft>
              <a:buSzTx/>
              <a:buFontTx/>
              <a:buNone/>
            </a:pPr>
            <a:endParaRPr lang="fr-FR" altLang="en-US" sz="1800"/>
          </a:p>
          <a:p>
            <a:pPr marL="0" indent="0">
              <a:spcAft>
                <a:spcPct val="0"/>
              </a:spcAft>
              <a:buSzTx/>
              <a:buFontTx/>
              <a:buNone/>
            </a:pPr>
            <a:endParaRPr lang="fr-FR" alt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Google Shape;287;p36">
            <a:extLst>
              <a:ext uri="{FF2B5EF4-FFF2-40B4-BE49-F238E27FC236}">
                <a16:creationId xmlns:a16="http://schemas.microsoft.com/office/drawing/2014/main" id="{37A756AA-9B49-59D5-C0FD-7563C2A3C4DD}"/>
              </a:ext>
            </a:extLst>
          </p:cNvPr>
          <p:cNvSpPr>
            <a:spLocks noGrp="1" noChangeArrowheads="1"/>
          </p:cNvSpPr>
          <p:nvPr>
            <p:ph type="title"/>
          </p:nvPr>
        </p:nvSpPr>
        <p:spPr>
          <a:xfrm>
            <a:off x="457200" y="274638"/>
            <a:ext cx="8229600" cy="1143000"/>
          </a:xfrm>
        </p:spPr>
        <p:txBody>
          <a:bodyPr/>
          <a:lstStyle/>
          <a:p>
            <a:pPr>
              <a:spcBef>
                <a:spcPct val="0"/>
              </a:spcBef>
              <a:spcAft>
                <a:spcPct val="0"/>
              </a:spcAft>
              <a:buSzTx/>
            </a:pPr>
            <a:r>
              <a:rPr lang="fr-FR" altLang="en-US"/>
              <a:t>Bitcoin Exchanges</a:t>
            </a:r>
          </a:p>
        </p:txBody>
      </p:sp>
      <p:pic>
        <p:nvPicPr>
          <p:cNvPr id="288" name="Google Shape;288;p36">
            <a:extLst>
              <a:ext uri="{FF2B5EF4-FFF2-40B4-BE49-F238E27FC236}">
                <a16:creationId xmlns:a16="http://schemas.microsoft.com/office/drawing/2014/main" id="{CFB62A2C-3D2F-E089-4D4A-D23BEE1BED01}"/>
              </a:ext>
            </a:extLst>
          </p:cNvPr>
          <p:cNvPicPr>
            <a:picLocks noGrp="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457200" y="1587500"/>
            <a:ext cx="8331200" cy="4978400"/>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Google Shape;293;p37">
            <a:extLst>
              <a:ext uri="{FF2B5EF4-FFF2-40B4-BE49-F238E27FC236}">
                <a16:creationId xmlns:a16="http://schemas.microsoft.com/office/drawing/2014/main" id="{EA4D43BA-A4D9-E541-F717-7FE6BA67CDAA}"/>
              </a:ext>
            </a:extLst>
          </p:cNvPr>
          <p:cNvSpPr>
            <a:spLocks noGrp="1" noChangeArrowheads="1"/>
          </p:cNvSpPr>
          <p:nvPr>
            <p:ph type="title"/>
          </p:nvPr>
        </p:nvSpPr>
        <p:spPr>
          <a:xfrm>
            <a:off x="457200" y="274638"/>
            <a:ext cx="8229600" cy="1143000"/>
          </a:xfrm>
        </p:spPr>
        <p:txBody>
          <a:bodyPr/>
          <a:lstStyle/>
          <a:p>
            <a:pPr>
              <a:spcBef>
                <a:spcPct val="0"/>
              </a:spcBef>
              <a:spcAft>
                <a:spcPct val="0"/>
              </a:spcAft>
              <a:buSzTx/>
            </a:pPr>
            <a:r>
              <a:rPr lang="fr-FR" altLang="en-US"/>
              <a:t>Buying BTC from an Exchange</a:t>
            </a:r>
          </a:p>
        </p:txBody>
      </p:sp>
      <p:pic>
        <p:nvPicPr>
          <p:cNvPr id="294" name="Google Shape;294;p37">
            <a:extLst>
              <a:ext uri="{FF2B5EF4-FFF2-40B4-BE49-F238E27FC236}">
                <a16:creationId xmlns:a16="http://schemas.microsoft.com/office/drawing/2014/main" id="{CC074280-9D7D-4F48-2157-5CD13FD3DDFC}"/>
              </a:ext>
            </a:extLst>
          </p:cNvPr>
          <p:cNvPicPr>
            <a:picLocks noGrp="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457200" y="1587500"/>
            <a:ext cx="8331200" cy="4978400"/>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re 1">
            <a:extLst>
              <a:ext uri="{FF2B5EF4-FFF2-40B4-BE49-F238E27FC236}">
                <a16:creationId xmlns:a16="http://schemas.microsoft.com/office/drawing/2014/main" id="{D4303A84-A165-FA72-C3CD-C50190997CB4}"/>
              </a:ext>
            </a:extLst>
          </p:cNvPr>
          <p:cNvSpPr>
            <a:spLocks noGrp="1" noChangeArrowheads="1"/>
          </p:cNvSpPr>
          <p:nvPr>
            <p:ph type="title"/>
          </p:nvPr>
        </p:nvSpPr>
        <p:spPr/>
        <p:txBody>
          <a:bodyPr/>
          <a:lstStyle/>
          <a:p>
            <a:r>
              <a:rPr lang="en-US" altLang="en-US"/>
              <a:t>Purchasing Bitcoins</a:t>
            </a:r>
            <a:endParaRPr lang="fr-FR" altLang="en-US"/>
          </a:p>
        </p:txBody>
      </p:sp>
      <p:pic>
        <p:nvPicPr>
          <p:cNvPr id="19458" name="Image 2" descr="Screenshot 2019-10-02 at 11.31.48 AM.pdf">
            <a:extLst>
              <a:ext uri="{FF2B5EF4-FFF2-40B4-BE49-F238E27FC236}">
                <a16:creationId xmlns:a16="http://schemas.microsoft.com/office/drawing/2014/main" id="{A7755129-0CE7-872A-D010-FF07D75BA5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600200"/>
            <a:ext cx="7010400"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45C65763-40EE-BE48-A073-47A75791AE3E}"/>
              </a:ext>
            </a:extLst>
          </p:cNvPr>
          <p:cNvSpPr>
            <a:spLocks noGrp="1"/>
          </p:cNvSpPr>
          <p:nvPr>
            <p:ph type="sldNum" sz="quarter" idx="12"/>
          </p:nvPr>
        </p:nvSpPr>
        <p:spPr/>
        <p:txBody>
          <a:bodyPr/>
          <a:lstStyle/>
          <a:p>
            <a:fld id="{85A02CC9-069A-4BAA-8CC8-EFB1450DFAC3}" type="slidenum">
              <a:rPr lang="en-US" altLang="en-US" smtClean="0"/>
              <a:pPr/>
              <a:t>3</a:t>
            </a:fld>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Google Shape;299;p38">
            <a:extLst>
              <a:ext uri="{FF2B5EF4-FFF2-40B4-BE49-F238E27FC236}">
                <a16:creationId xmlns:a16="http://schemas.microsoft.com/office/drawing/2014/main" id="{82D3137C-3DBB-2F2F-FD61-86717793C66A}"/>
              </a:ext>
            </a:extLst>
          </p:cNvPr>
          <p:cNvSpPr>
            <a:spLocks noGrp="1" noChangeArrowheads="1"/>
          </p:cNvSpPr>
          <p:nvPr>
            <p:ph type="title"/>
          </p:nvPr>
        </p:nvSpPr>
        <p:spPr>
          <a:xfrm>
            <a:off x="457200" y="274638"/>
            <a:ext cx="8229600" cy="1143000"/>
          </a:xfrm>
        </p:spPr>
        <p:txBody>
          <a:bodyPr/>
          <a:lstStyle/>
          <a:p>
            <a:pPr>
              <a:spcBef>
                <a:spcPct val="0"/>
              </a:spcBef>
              <a:spcAft>
                <a:spcPct val="0"/>
              </a:spcAft>
              <a:buSzTx/>
            </a:pPr>
            <a:r>
              <a:rPr lang="fr-FR" altLang="en-US"/>
              <a:t>Exchanges: Pros and Cons</a:t>
            </a:r>
          </a:p>
        </p:txBody>
      </p:sp>
      <p:sp>
        <p:nvSpPr>
          <p:cNvPr id="73730" name="Google Shape;300;p38">
            <a:extLst>
              <a:ext uri="{FF2B5EF4-FFF2-40B4-BE49-F238E27FC236}">
                <a16:creationId xmlns:a16="http://schemas.microsoft.com/office/drawing/2014/main" id="{09D24E60-9339-760A-DEC6-C632E501E5ED}"/>
              </a:ext>
            </a:extLst>
          </p:cNvPr>
          <p:cNvSpPr>
            <a:spLocks noGrp="1" noChangeArrowheads="1"/>
          </p:cNvSpPr>
          <p:nvPr>
            <p:ph type="body" idx="1"/>
          </p:nvPr>
        </p:nvSpPr>
        <p:spPr>
          <a:xfrm>
            <a:off x="552450" y="1600200"/>
            <a:ext cx="8229600" cy="4967288"/>
          </a:xfrm>
        </p:spPr>
        <p:txBody>
          <a:bodyPr/>
          <a:lstStyle/>
          <a:p>
            <a:pPr marL="0" indent="0">
              <a:spcAft>
                <a:spcPct val="0"/>
              </a:spcAft>
              <a:buSzTx/>
              <a:buFontTx/>
              <a:buNone/>
            </a:pPr>
            <a:r>
              <a:rPr lang="fr-FR" altLang="en-US" sz="2400"/>
              <a:t>pro:  connects BTC economy to fiat currency economy</a:t>
            </a:r>
          </a:p>
          <a:p>
            <a:pPr marL="0" indent="0">
              <a:spcAft>
                <a:spcPct val="0"/>
              </a:spcAft>
              <a:buSzTx/>
              <a:buFontTx/>
              <a:buNone/>
            </a:pPr>
            <a:r>
              <a:rPr lang="fr-FR" altLang="en-US" sz="2400"/>
              <a:t>	easy to transfer value back and forth</a:t>
            </a:r>
          </a:p>
          <a:p>
            <a:pPr marL="0" indent="0">
              <a:spcAft>
                <a:spcPct val="0"/>
              </a:spcAft>
              <a:buSzTx/>
              <a:buFontTx/>
              <a:buNone/>
            </a:pPr>
            <a:endParaRPr lang="fr-FR" altLang="en-US" sz="2400"/>
          </a:p>
          <a:p>
            <a:pPr marL="0" indent="0">
              <a:spcAft>
                <a:spcPct val="0"/>
              </a:spcAft>
              <a:buSzTx/>
              <a:buFontTx/>
              <a:buNone/>
            </a:pPr>
            <a:r>
              <a:rPr lang="fr-FR" altLang="en-US" sz="2400"/>
              <a:t>con: risk</a:t>
            </a:r>
          </a:p>
          <a:p>
            <a:pPr marL="0" indent="0">
              <a:spcAft>
                <a:spcPct val="0"/>
              </a:spcAft>
              <a:buSzTx/>
              <a:buFontTx/>
              <a:buNone/>
            </a:pPr>
            <a:r>
              <a:rPr lang="fr-FR" altLang="en-US" sz="2400"/>
              <a:t>	same kinds of risks as banks</a:t>
            </a:r>
          </a:p>
          <a:p>
            <a:pPr marL="0" indent="0">
              <a:spcAft>
                <a:spcPct val="0"/>
              </a:spcAft>
              <a:buSzTx/>
              <a:buFontTx/>
              <a:buNone/>
            </a:pPr>
            <a:endParaRPr lang="fr-FR" altLang="en-US"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oogle Shape;321;p42" descr="Screen Shot 2014-07-29 at 10.12.11 AM.png">
            <a:extLst>
              <a:ext uri="{FF2B5EF4-FFF2-40B4-BE49-F238E27FC236}">
                <a16:creationId xmlns:a16="http://schemas.microsoft.com/office/drawing/2014/main" id="{6C4F3741-AF61-A3D8-AC9F-D2EE662642D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38" y="0"/>
            <a:ext cx="8340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oogle Shape;326;p43">
            <a:extLst>
              <a:ext uri="{FF2B5EF4-FFF2-40B4-BE49-F238E27FC236}">
                <a16:creationId xmlns:a16="http://schemas.microsoft.com/office/drawing/2014/main" id="{9A96599A-A9C4-C766-81BB-07CA159BEBEB}"/>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693275" cy="861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Google Shape;331;p44">
            <a:extLst>
              <a:ext uri="{FF2B5EF4-FFF2-40B4-BE49-F238E27FC236}">
                <a16:creationId xmlns:a16="http://schemas.microsoft.com/office/drawing/2014/main" id="{7699BCC2-68D7-7AA6-1BA3-67B6920A2F90}"/>
              </a:ext>
            </a:extLst>
          </p:cNvPr>
          <p:cNvSpPr>
            <a:spLocks noGrp="1" noChangeArrowheads="1"/>
          </p:cNvSpPr>
          <p:nvPr>
            <p:ph type="title"/>
          </p:nvPr>
        </p:nvSpPr>
        <p:spPr>
          <a:xfrm>
            <a:off x="457200" y="274638"/>
            <a:ext cx="8229600" cy="1143000"/>
          </a:xfrm>
        </p:spPr>
        <p:txBody>
          <a:bodyPr/>
          <a:lstStyle/>
          <a:p>
            <a:pPr>
              <a:spcBef>
                <a:spcPct val="0"/>
              </a:spcBef>
              <a:spcAft>
                <a:spcPct val="0"/>
              </a:spcAft>
              <a:buSzTx/>
            </a:pPr>
            <a:r>
              <a:rPr lang="fr-FR" altLang="en-US"/>
              <a:t>Bank Regulation</a:t>
            </a:r>
          </a:p>
        </p:txBody>
      </p:sp>
      <p:sp>
        <p:nvSpPr>
          <p:cNvPr id="79874" name="Google Shape;332;p44">
            <a:extLst>
              <a:ext uri="{FF2B5EF4-FFF2-40B4-BE49-F238E27FC236}">
                <a16:creationId xmlns:a16="http://schemas.microsoft.com/office/drawing/2014/main" id="{A672645A-5E29-21EF-4794-50332F01F14D}"/>
              </a:ext>
            </a:extLst>
          </p:cNvPr>
          <p:cNvSpPr>
            <a:spLocks noGrp="1" noChangeArrowheads="1"/>
          </p:cNvSpPr>
          <p:nvPr>
            <p:ph type="body" idx="1"/>
          </p:nvPr>
        </p:nvSpPr>
        <p:spPr>
          <a:xfrm>
            <a:off x="552450" y="1600200"/>
            <a:ext cx="8229600" cy="4967288"/>
          </a:xfrm>
        </p:spPr>
        <p:txBody>
          <a:bodyPr/>
          <a:lstStyle/>
          <a:p>
            <a:pPr marL="0" indent="0">
              <a:spcAft>
                <a:spcPct val="0"/>
              </a:spcAft>
              <a:buSzTx/>
              <a:buFontTx/>
              <a:buNone/>
            </a:pPr>
            <a:r>
              <a:rPr lang="fr-FR" altLang="en-US" sz="2400"/>
              <a:t>for traditional banks, government typically:</a:t>
            </a:r>
          </a:p>
          <a:p>
            <a:pPr marL="0" indent="0">
              <a:spcAft>
                <a:spcPct val="0"/>
              </a:spcAft>
              <a:buSzTx/>
              <a:buFontTx/>
              <a:buNone/>
            </a:pPr>
            <a:r>
              <a:rPr lang="fr-FR" altLang="en-US" sz="2400"/>
              <a:t>	imposes minimum reserve requirements</a:t>
            </a:r>
          </a:p>
          <a:p>
            <a:pPr marL="0" indent="0">
              <a:spcAft>
                <a:spcPct val="0"/>
              </a:spcAft>
              <a:buSzTx/>
              <a:buFontTx/>
              <a:buNone/>
            </a:pPr>
            <a:r>
              <a:rPr lang="fr-FR" altLang="en-US" sz="2400"/>
              <a:t>		</a:t>
            </a:r>
            <a:r>
              <a:rPr lang="fr-FR" altLang="en-US" sz="1800"/>
              <a:t>must hold some fraction of deposits in reserve</a:t>
            </a:r>
          </a:p>
          <a:p>
            <a:pPr marL="0" indent="0">
              <a:spcAft>
                <a:spcPct val="0"/>
              </a:spcAft>
              <a:buSzTx/>
              <a:buFontTx/>
              <a:buNone/>
            </a:pPr>
            <a:r>
              <a:rPr lang="fr-FR" altLang="en-US" sz="2400"/>
              <a:t>	regulates behavior, investments</a:t>
            </a:r>
          </a:p>
          <a:p>
            <a:pPr marL="0" indent="0">
              <a:spcAft>
                <a:spcPct val="0"/>
              </a:spcAft>
              <a:buSzTx/>
              <a:buFontTx/>
              <a:buNone/>
            </a:pPr>
            <a:endParaRPr lang="fr-FR" altLang="en-US" sz="2400"/>
          </a:p>
          <a:p>
            <a:pPr marL="0" indent="0">
              <a:spcAft>
                <a:spcPct val="0"/>
              </a:spcAft>
              <a:buSzTx/>
              <a:buFontTx/>
              <a:buNone/>
            </a:pPr>
            <a:r>
              <a:rPr lang="fr-FR" altLang="en-US" sz="2400"/>
              <a:t>insures depositors against losses</a:t>
            </a:r>
          </a:p>
          <a:p>
            <a:pPr marL="0" indent="0">
              <a:spcAft>
                <a:spcPct val="0"/>
              </a:spcAft>
              <a:buSzTx/>
              <a:buFontTx/>
              <a:buNone/>
            </a:pPr>
            <a:r>
              <a:rPr lang="fr-FR" altLang="en-US" sz="2400"/>
              <a:t>	acts as lender of last resort</a:t>
            </a:r>
          </a:p>
          <a:p>
            <a:pPr marL="0" indent="0">
              <a:spcAft>
                <a:spcPct val="0"/>
              </a:spcAft>
              <a:buSzTx/>
              <a:buFontTx/>
              <a:buNone/>
            </a:pPr>
            <a:endParaRPr lang="fr-FR" altLang="en-US" sz="2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Google Shape;337;p45">
            <a:extLst>
              <a:ext uri="{FF2B5EF4-FFF2-40B4-BE49-F238E27FC236}">
                <a16:creationId xmlns:a16="http://schemas.microsoft.com/office/drawing/2014/main" id="{250CFBC4-79A4-A575-A9B5-D9EABC564D96}"/>
              </a:ext>
            </a:extLst>
          </p:cNvPr>
          <p:cNvSpPr>
            <a:spLocks noGrp="1" noChangeArrowheads="1"/>
          </p:cNvSpPr>
          <p:nvPr>
            <p:ph type="title"/>
          </p:nvPr>
        </p:nvSpPr>
        <p:spPr>
          <a:xfrm>
            <a:off x="457200" y="274638"/>
            <a:ext cx="8229600" cy="1143000"/>
          </a:xfrm>
        </p:spPr>
        <p:txBody>
          <a:bodyPr/>
          <a:lstStyle/>
          <a:p>
            <a:pPr>
              <a:spcBef>
                <a:spcPct val="0"/>
              </a:spcBef>
              <a:spcAft>
                <a:spcPct val="0"/>
              </a:spcAft>
              <a:buSzTx/>
            </a:pPr>
            <a:r>
              <a:rPr lang="fr-FR" altLang="en-US"/>
              <a:t>Proof of Reserve</a:t>
            </a:r>
          </a:p>
        </p:txBody>
      </p:sp>
      <p:sp>
        <p:nvSpPr>
          <p:cNvPr id="81922" name="Google Shape;338;p45">
            <a:extLst>
              <a:ext uri="{FF2B5EF4-FFF2-40B4-BE49-F238E27FC236}">
                <a16:creationId xmlns:a16="http://schemas.microsoft.com/office/drawing/2014/main" id="{6C84CCCD-E44C-DE45-7963-CA2FBD14427F}"/>
              </a:ext>
            </a:extLst>
          </p:cNvPr>
          <p:cNvSpPr>
            <a:spLocks noGrp="1" noChangeArrowheads="1"/>
          </p:cNvSpPr>
          <p:nvPr>
            <p:ph type="body" idx="1"/>
          </p:nvPr>
        </p:nvSpPr>
        <p:spPr>
          <a:xfrm>
            <a:off x="552450" y="1600200"/>
            <a:ext cx="8229600" cy="4967288"/>
          </a:xfrm>
        </p:spPr>
        <p:txBody>
          <a:bodyPr/>
          <a:lstStyle/>
          <a:p>
            <a:pPr marL="0" indent="0">
              <a:spcAft>
                <a:spcPct val="0"/>
              </a:spcAft>
              <a:buSzTx/>
              <a:buFontTx/>
              <a:buNone/>
            </a:pPr>
            <a:r>
              <a:rPr lang="fr-FR" altLang="en-US" sz="2400"/>
              <a:t>Bitcoin exchange can prove it has fractional reserve.</a:t>
            </a:r>
          </a:p>
          <a:p>
            <a:pPr marL="0" indent="0">
              <a:spcAft>
                <a:spcPct val="0"/>
              </a:spcAft>
              <a:buSzTx/>
              <a:buFontTx/>
              <a:buNone/>
            </a:pPr>
            <a:r>
              <a:rPr lang="fr-FR" altLang="en-US" sz="2400"/>
              <a:t>	fraction can be 100%</a:t>
            </a:r>
          </a:p>
          <a:p>
            <a:pPr marL="0" indent="0">
              <a:spcAft>
                <a:spcPct val="0"/>
              </a:spcAft>
              <a:buSzTx/>
              <a:buFontTx/>
              <a:buNone/>
            </a:pPr>
            <a:endParaRPr lang="fr-FR" altLang="en-US" sz="2400"/>
          </a:p>
          <a:p>
            <a:pPr marL="0" indent="0">
              <a:spcAft>
                <a:spcPct val="0"/>
              </a:spcAft>
              <a:buSzTx/>
              <a:buFontTx/>
              <a:buNone/>
            </a:pPr>
            <a:r>
              <a:rPr lang="fr-FR" altLang="en-US" sz="2400"/>
              <a:t>Prove how much reserve you</a:t>
            </a:r>
            <a:r>
              <a:rPr lang="fr-FR" altLang="fr-FR" sz="2400"/>
              <a:t>’</a:t>
            </a:r>
            <a:r>
              <a:rPr lang="fr-FR" altLang="en-US" sz="2400"/>
              <a:t>re holding:</a:t>
            </a:r>
          </a:p>
          <a:p>
            <a:pPr marL="0" indent="0">
              <a:spcAft>
                <a:spcPct val="0"/>
              </a:spcAft>
              <a:buSzTx/>
              <a:buFontTx/>
              <a:buNone/>
            </a:pPr>
            <a:r>
              <a:rPr lang="fr-FR" altLang="en-US" sz="2400"/>
              <a:t>	publish valid payment-to-self of that amount</a:t>
            </a:r>
          </a:p>
          <a:p>
            <a:pPr marL="0" indent="0">
              <a:spcAft>
                <a:spcPct val="0"/>
              </a:spcAft>
              <a:buSzTx/>
              <a:buFontTx/>
              <a:buNone/>
            </a:pPr>
            <a:endParaRPr lang="fr-FR" altLang="en-US"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Google Shape;403;p49">
            <a:extLst>
              <a:ext uri="{FF2B5EF4-FFF2-40B4-BE49-F238E27FC236}">
                <a16:creationId xmlns:a16="http://schemas.microsoft.com/office/drawing/2014/main" id="{65DA62CF-DE17-13C3-D9E5-0E68F793C775}"/>
              </a:ext>
            </a:extLst>
          </p:cNvPr>
          <p:cNvSpPr>
            <a:spLocks noGrp="1" noChangeArrowheads="1"/>
          </p:cNvSpPr>
          <p:nvPr>
            <p:ph type="subTitle" idx="1"/>
          </p:nvPr>
        </p:nvSpPr>
        <p:spPr>
          <a:xfrm>
            <a:off x="685800" y="2254250"/>
            <a:ext cx="7772400" cy="1046163"/>
          </a:xfrm>
        </p:spPr>
        <p:txBody>
          <a:bodyPr lIns="91425" tIns="91425" rIns="91425" bIns="91425"/>
          <a:lstStyle/>
          <a:p>
            <a:pPr>
              <a:spcBef>
                <a:spcPct val="0"/>
              </a:spcBef>
            </a:pPr>
            <a:endParaRPr lang="en-US" altLang="en-US"/>
          </a:p>
          <a:p>
            <a:pPr>
              <a:spcBef>
                <a:spcPct val="0"/>
              </a:spcBef>
            </a:pPr>
            <a:r>
              <a:rPr lang="en-US" altLang="en-US"/>
              <a:t>Payment Services</a:t>
            </a:r>
            <a:endParaRPr lang="en-US" altLang="en-US">
              <a:latin typeface="Trebuchet MS" panose="020B0603020202020204" pitchFamily="34" charset="0"/>
              <a:sym typeface="Trebuchet MS" panose="020B0603020202020204" pitchFamily="34" charset="0"/>
            </a:endParaRPr>
          </a:p>
        </p:txBody>
      </p:sp>
      <p:sp>
        <p:nvSpPr>
          <p:cNvPr id="2" name="Slide Number Placeholder 1">
            <a:extLst>
              <a:ext uri="{FF2B5EF4-FFF2-40B4-BE49-F238E27FC236}">
                <a16:creationId xmlns:a16="http://schemas.microsoft.com/office/drawing/2014/main" id="{3939A7B0-B3B1-FC1D-9286-6664235E6008}"/>
              </a:ext>
            </a:extLst>
          </p:cNvPr>
          <p:cNvSpPr>
            <a:spLocks noGrp="1"/>
          </p:cNvSpPr>
          <p:nvPr>
            <p:ph type="sldNum" sz="quarter" idx="12"/>
          </p:nvPr>
        </p:nvSpPr>
        <p:spPr/>
        <p:txBody>
          <a:bodyPr/>
          <a:lstStyle/>
          <a:p>
            <a:fld id="{CFA0B5BF-D649-4CD0-AF2C-DC078BB62322}" type="slidenum">
              <a:rPr lang="en-US" altLang="en-US" smtClean="0"/>
              <a:pPr/>
              <a:t>35</a:t>
            </a:fld>
            <a:endParaRPr lang="en-US"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Google Shape;408;p50">
            <a:extLst>
              <a:ext uri="{FF2B5EF4-FFF2-40B4-BE49-F238E27FC236}">
                <a16:creationId xmlns:a16="http://schemas.microsoft.com/office/drawing/2014/main" id="{0F4FBA14-DC3B-0DE1-ACF9-63B2A7249F64}"/>
              </a:ext>
            </a:extLst>
          </p:cNvPr>
          <p:cNvSpPr>
            <a:spLocks noGrp="1" noChangeArrowheads="1"/>
          </p:cNvSpPr>
          <p:nvPr>
            <p:ph type="title"/>
          </p:nvPr>
        </p:nvSpPr>
        <p:spPr>
          <a:xfrm>
            <a:off x="457200" y="274638"/>
            <a:ext cx="8229600" cy="1143000"/>
          </a:xfrm>
        </p:spPr>
        <p:txBody>
          <a:bodyPr/>
          <a:lstStyle/>
          <a:p>
            <a:pPr>
              <a:spcBef>
                <a:spcPct val="0"/>
              </a:spcBef>
              <a:spcAft>
                <a:spcPct val="0"/>
              </a:spcAft>
              <a:buSzTx/>
            </a:pPr>
            <a:r>
              <a:rPr lang="fr-FR" altLang="en-US"/>
              <a:t>Scenario: merchant accepts BTC</a:t>
            </a:r>
          </a:p>
        </p:txBody>
      </p:sp>
      <p:sp>
        <p:nvSpPr>
          <p:cNvPr id="86018" name="Google Shape;409;p50">
            <a:extLst>
              <a:ext uri="{FF2B5EF4-FFF2-40B4-BE49-F238E27FC236}">
                <a16:creationId xmlns:a16="http://schemas.microsoft.com/office/drawing/2014/main" id="{2FD1D656-DE72-C419-6337-D6B88E9351ED}"/>
              </a:ext>
            </a:extLst>
          </p:cNvPr>
          <p:cNvSpPr>
            <a:spLocks noGrp="1" noChangeArrowheads="1"/>
          </p:cNvSpPr>
          <p:nvPr>
            <p:ph type="body" idx="1"/>
          </p:nvPr>
        </p:nvSpPr>
        <p:spPr>
          <a:xfrm>
            <a:off x="552450" y="1600200"/>
            <a:ext cx="8229600" cy="4967288"/>
          </a:xfrm>
        </p:spPr>
        <p:txBody>
          <a:bodyPr/>
          <a:lstStyle/>
          <a:p>
            <a:pPr marL="0" indent="0">
              <a:spcAft>
                <a:spcPct val="0"/>
              </a:spcAft>
              <a:buSzTx/>
              <a:buFontTx/>
              <a:buNone/>
            </a:pPr>
            <a:r>
              <a:rPr lang="fr-FR" altLang="en-US" sz="2400"/>
              <a:t>customer wants: to pay with Bitcoin</a:t>
            </a:r>
          </a:p>
          <a:p>
            <a:pPr marL="0" indent="0">
              <a:spcAft>
                <a:spcPct val="0"/>
              </a:spcAft>
              <a:buSzTx/>
              <a:buFontTx/>
              <a:buNone/>
            </a:pPr>
            <a:r>
              <a:rPr lang="fr-FR" altLang="en-US" sz="2400"/>
              <a:t>merchant wants:</a:t>
            </a:r>
          </a:p>
          <a:p>
            <a:pPr marL="0" indent="0">
              <a:spcAft>
                <a:spcPct val="0"/>
              </a:spcAft>
              <a:buSzTx/>
              <a:buFontTx/>
              <a:buNone/>
            </a:pPr>
            <a:r>
              <a:rPr lang="fr-FR" altLang="en-US" sz="2400"/>
              <a:t>	* to receive dollars</a:t>
            </a:r>
          </a:p>
          <a:p>
            <a:pPr marL="0" indent="0">
              <a:spcAft>
                <a:spcPct val="0"/>
              </a:spcAft>
              <a:buSzTx/>
              <a:buFontTx/>
              <a:buNone/>
            </a:pPr>
            <a:r>
              <a:rPr lang="fr-FR" altLang="en-US" sz="2400"/>
              <a:t>	* simple deployment</a:t>
            </a:r>
          </a:p>
          <a:p>
            <a:pPr marL="0" indent="0">
              <a:spcAft>
                <a:spcPct val="0"/>
              </a:spcAft>
              <a:buSzTx/>
              <a:buFontTx/>
              <a:buNone/>
            </a:pPr>
            <a:r>
              <a:rPr lang="fr-FR" altLang="en-US" sz="2400"/>
              <a:t>	* low risk (tech risk, security risk, exchange rate risk)</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oogle Shape;414;p51" descr="Screen Shot 2014-07-29 at 8.26.59 PM.png">
            <a:extLst>
              <a:ext uri="{FF2B5EF4-FFF2-40B4-BE49-F238E27FC236}">
                <a16:creationId xmlns:a16="http://schemas.microsoft.com/office/drawing/2014/main" id="{7A6A672D-14AD-5177-BFD2-68641C636A8D}"/>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49" y="533400"/>
            <a:ext cx="5222875" cy="6180138"/>
          </a:xfrm>
          <a:prstGeom prst="rect">
            <a:avLst/>
          </a:prstGeom>
          <a:noFill/>
          <a:ln w="1905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pic>
      <p:cxnSp>
        <p:nvCxnSpPr>
          <p:cNvPr id="415" name="Google Shape;415;p51">
            <a:extLst>
              <a:ext uri="{FF2B5EF4-FFF2-40B4-BE49-F238E27FC236}">
                <a16:creationId xmlns:a16="http://schemas.microsoft.com/office/drawing/2014/main" id="{C9234D4F-CE71-FB54-9D7A-46D1E318D1B7}"/>
              </a:ext>
            </a:extLst>
          </p:cNvPr>
          <p:cNvCxnSpPr>
            <a:cxnSpLocks noChangeShapeType="1"/>
            <a:stCxn id="88065" idx="3"/>
          </p:cNvCxnSpPr>
          <p:nvPr/>
        </p:nvCxnSpPr>
        <p:spPr bwMode="auto">
          <a:xfrm>
            <a:off x="5626424" y="3624263"/>
            <a:ext cx="963613" cy="1587"/>
          </a:xfrm>
          <a:prstGeom prst="straightConnector1">
            <a:avLst/>
          </a:prstGeom>
          <a:noFill/>
          <a:ln w="38100">
            <a:solidFill>
              <a:srgbClr val="660000"/>
            </a:solidFill>
            <a:round/>
            <a:headEnd/>
            <a:tailEnd type="triangle" w="med" len="med"/>
          </a:ln>
          <a:extLst>
            <a:ext uri="{909E8E84-426E-40DD-AFC4-6F175D3DCCD1}">
              <a14:hiddenFill xmlns:a14="http://schemas.microsoft.com/office/drawing/2010/main">
                <a:noFill/>
              </a14:hiddenFill>
            </a:ext>
          </a:extLst>
        </p:spPr>
      </p:cxnSp>
      <p:sp>
        <p:nvSpPr>
          <p:cNvPr id="416" name="Google Shape;416;p51">
            <a:extLst>
              <a:ext uri="{FF2B5EF4-FFF2-40B4-BE49-F238E27FC236}">
                <a16:creationId xmlns:a16="http://schemas.microsoft.com/office/drawing/2014/main" id="{D5315EEE-5AEA-FE66-C8D6-0B6A80ABA985}"/>
              </a:ext>
            </a:extLst>
          </p:cNvPr>
          <p:cNvSpPr txBox="1">
            <a:spLocks noChangeArrowheads="1"/>
          </p:cNvSpPr>
          <p:nvPr/>
        </p:nvSpPr>
        <p:spPr bwMode="auto">
          <a:xfrm>
            <a:off x="6605588" y="3108325"/>
            <a:ext cx="1960562"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800" dirty="0">
                <a:latin typeface="Trebuchet MS" panose="020B0603020202020204" pitchFamily="34" charset="0"/>
                <a:sym typeface="Trebuchet MS" panose="020B0603020202020204" pitchFamily="34" charset="0"/>
              </a:rPr>
              <a:t>HTML for</a:t>
            </a:r>
          </a:p>
          <a:p>
            <a:pPr algn="ctr" eaLnBrk="1" hangingPunct="1">
              <a:spcBef>
                <a:spcPct val="0"/>
              </a:spcBef>
              <a:buFontTx/>
              <a:buNone/>
            </a:pPr>
            <a:r>
              <a:rPr lang="fr-FR" altLang="en-US" sz="1800" dirty="0" err="1">
                <a:latin typeface="Trebuchet MS" panose="020B0603020202020204" pitchFamily="34" charset="0"/>
                <a:sym typeface="Trebuchet MS" panose="020B0603020202020204" pitchFamily="34" charset="0"/>
              </a:rPr>
              <a:t>payment</a:t>
            </a:r>
            <a:r>
              <a:rPr lang="fr-FR" altLang="en-US" sz="1800" dirty="0">
                <a:latin typeface="Trebuchet MS" panose="020B0603020202020204" pitchFamily="34" charset="0"/>
                <a:sym typeface="Trebuchet MS" panose="020B0603020202020204" pitchFamily="34" charset="0"/>
              </a:rPr>
              <a:t> </a:t>
            </a:r>
            <a:r>
              <a:rPr lang="fr-FR" altLang="en-US" sz="1800" dirty="0" err="1">
                <a:latin typeface="Trebuchet MS" panose="020B0603020202020204" pitchFamily="34" charset="0"/>
                <a:sym typeface="Trebuchet MS" panose="020B0603020202020204" pitchFamily="34" charset="0"/>
              </a:rPr>
              <a:t>button</a:t>
            </a:r>
            <a:endParaRPr lang="fr-FR" altLang="en-US" sz="1800" dirty="0">
              <a:latin typeface="Trebuchet MS" panose="020B0603020202020204" pitchFamily="34" charset="0"/>
              <a:sym typeface="Trebuchet MS" panose="020B0603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15"/>
                                        </p:tgtEl>
                                        <p:attrNameLst>
                                          <p:attrName>style.visibility</p:attrName>
                                        </p:attrNameLst>
                                      </p:cBhvr>
                                      <p:to>
                                        <p:strVal val="visible"/>
                                      </p:to>
                                    </p:set>
                                    <p:animEffect transition="in" filter="fade">
                                      <p:cBhvr>
                                        <p:cTn id="7" dur="1"/>
                                        <p:tgtEl>
                                          <p:spTgt spid="415"/>
                                        </p:tgtEl>
                                      </p:cBhvr>
                                    </p:animEffect>
                                  </p:childTnLst>
                                </p:cTn>
                              </p:par>
                              <p:par>
                                <p:cTn id="8" presetID="10" presetClass="entr" presetSubtype="0" fill="hold" nodeType="withEffect">
                                  <p:stCondLst>
                                    <p:cond delay="0"/>
                                  </p:stCondLst>
                                  <p:childTnLst>
                                    <p:set>
                                      <p:cBhvr>
                                        <p:cTn id="9" dur="1" fill="hold">
                                          <p:stCondLst>
                                            <p:cond delay="0"/>
                                          </p:stCondLst>
                                        </p:cTn>
                                        <p:tgtEl>
                                          <p:spTgt spid="416"/>
                                        </p:tgtEl>
                                        <p:attrNameLst>
                                          <p:attrName>style.visibility</p:attrName>
                                        </p:attrNameLst>
                                      </p:cBhvr>
                                      <p:to>
                                        <p:strVal val="visible"/>
                                      </p:to>
                                    </p:set>
                                    <p:animEffect transition="in" filter="fade">
                                      <p:cBhvr>
                                        <p:cTn id="10" dur="1"/>
                                        <p:tgtEl>
                                          <p:spTgt spid="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Google Shape;421;p52">
            <a:extLst>
              <a:ext uri="{FF2B5EF4-FFF2-40B4-BE49-F238E27FC236}">
                <a16:creationId xmlns:a16="http://schemas.microsoft.com/office/drawing/2014/main" id="{BA51CBD2-1734-49F9-038D-63C341579D03}"/>
              </a:ext>
            </a:extLst>
          </p:cNvPr>
          <p:cNvSpPr>
            <a:spLocks/>
          </p:cNvSpPr>
          <p:nvPr/>
        </p:nvSpPr>
        <p:spPr bwMode="auto">
          <a:xfrm>
            <a:off x="549275" y="2847975"/>
            <a:ext cx="3373438" cy="3436938"/>
          </a:xfrm>
          <a:custGeom>
            <a:avLst/>
            <a:gdLst>
              <a:gd name="T0" fmla="*/ 0 w 134918"/>
              <a:gd name="T1" fmla="*/ 0 h 103094"/>
              <a:gd name="T2" fmla="*/ 2147483646 w 134918"/>
              <a:gd name="T3" fmla="*/ 2147483646 h 103094"/>
              <a:gd name="T4" fmla="*/ 2147483646 w 134918"/>
              <a:gd name="T5" fmla="*/ 2147483646 h 103094"/>
              <a:gd name="T6" fmla="*/ 0 60000 65536"/>
              <a:gd name="T7" fmla="*/ 0 60000 65536"/>
              <a:gd name="T8" fmla="*/ 0 60000 65536"/>
            </a:gdLst>
            <a:ahLst/>
            <a:cxnLst>
              <a:cxn ang="T6">
                <a:pos x="T0" y="T1"/>
              </a:cxn>
              <a:cxn ang="T7">
                <a:pos x="T2" y="T3"/>
              </a:cxn>
              <a:cxn ang="T8">
                <a:pos x="T4" y="T5"/>
              </a:cxn>
            </a:cxnLst>
            <a:rect l="0" t="0" r="r" b="b"/>
            <a:pathLst>
              <a:path w="134918" h="103094" extrusionOk="0">
                <a:moveTo>
                  <a:pt x="0" y="0"/>
                </a:moveTo>
                <a:cubicBezTo>
                  <a:pt x="2764" y="13970"/>
                  <a:pt x="-5902" y="66638"/>
                  <a:pt x="16584" y="83820"/>
                </a:cubicBezTo>
                <a:cubicBezTo>
                  <a:pt x="39070" y="101002"/>
                  <a:pt x="115196" y="99882"/>
                  <a:pt x="134918" y="103094"/>
                </a:cubicBezTo>
              </a:path>
            </a:pathLst>
          </a:custGeom>
          <a:noFill/>
          <a:ln w="38100" cap="flat" cmpd="sng">
            <a:solidFill>
              <a:srgbClr val="274E13"/>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90114" name="Google Shape;422;p52">
            <a:extLst>
              <a:ext uri="{FF2B5EF4-FFF2-40B4-BE49-F238E27FC236}">
                <a16:creationId xmlns:a16="http://schemas.microsoft.com/office/drawing/2014/main" id="{B74A8E43-27F6-9FB8-8871-3599958D4BA1}"/>
              </a:ext>
            </a:extLst>
          </p:cNvPr>
          <p:cNvSpPr txBox="1">
            <a:spLocks noChangeArrowheads="1"/>
          </p:cNvSpPr>
          <p:nvPr/>
        </p:nvSpPr>
        <p:spPr bwMode="auto">
          <a:xfrm>
            <a:off x="4257675" y="6248400"/>
            <a:ext cx="628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600">
                <a:latin typeface="Trebuchet MS" panose="020B0603020202020204" pitchFamily="34" charset="0"/>
                <a:sym typeface="Trebuchet MS" panose="020B0603020202020204" pitchFamily="34" charset="0"/>
              </a:rPr>
              <a:t>user</a:t>
            </a:r>
          </a:p>
        </p:txBody>
      </p:sp>
      <p:pic>
        <p:nvPicPr>
          <p:cNvPr id="90115" name="Google Shape;423;p52">
            <a:extLst>
              <a:ext uri="{FF2B5EF4-FFF2-40B4-BE49-F238E27FC236}">
                <a16:creationId xmlns:a16="http://schemas.microsoft.com/office/drawing/2014/main" id="{668B5055-6F24-07FD-7FC1-47A0D8E325B5}"/>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7338" y="5089525"/>
            <a:ext cx="9493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6" name="Google Shape;424;p52">
            <a:extLst>
              <a:ext uri="{FF2B5EF4-FFF2-40B4-BE49-F238E27FC236}">
                <a16:creationId xmlns:a16="http://schemas.microsoft.com/office/drawing/2014/main" id="{EE96684E-FDA2-C916-189E-233931DCF850}"/>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25" y="1209675"/>
            <a:ext cx="143033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Google Shape;425;p52">
            <a:extLst>
              <a:ext uri="{FF2B5EF4-FFF2-40B4-BE49-F238E27FC236}">
                <a16:creationId xmlns:a16="http://schemas.microsoft.com/office/drawing/2014/main" id="{024FC939-734A-7665-96DF-8C13D2EEDC37}"/>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3925" y="1209675"/>
            <a:ext cx="114458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8" name="Google Shape;426;p52">
            <a:extLst>
              <a:ext uri="{FF2B5EF4-FFF2-40B4-BE49-F238E27FC236}">
                <a16:creationId xmlns:a16="http://schemas.microsoft.com/office/drawing/2014/main" id="{68CA1B83-8FC5-BBF4-F697-9F2809AF2361}"/>
              </a:ext>
            </a:extLst>
          </p:cNvPr>
          <p:cNvSpPr txBox="1">
            <a:spLocks noChangeArrowheads="1"/>
          </p:cNvSpPr>
          <p:nvPr/>
        </p:nvSpPr>
        <p:spPr bwMode="auto">
          <a:xfrm>
            <a:off x="603250" y="849313"/>
            <a:ext cx="10287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600">
                <a:latin typeface="Trebuchet MS" panose="020B0603020202020204" pitchFamily="34" charset="0"/>
                <a:sym typeface="Trebuchet MS" panose="020B0603020202020204" pitchFamily="34" charset="0"/>
              </a:rPr>
              <a:t>merchant</a:t>
            </a:r>
          </a:p>
        </p:txBody>
      </p:sp>
      <p:sp>
        <p:nvSpPr>
          <p:cNvPr id="90119" name="Google Shape;427;p52">
            <a:extLst>
              <a:ext uri="{FF2B5EF4-FFF2-40B4-BE49-F238E27FC236}">
                <a16:creationId xmlns:a16="http://schemas.microsoft.com/office/drawing/2014/main" id="{F466DE3E-9E9F-63DE-116F-F0663B53F1AC}"/>
              </a:ext>
            </a:extLst>
          </p:cNvPr>
          <p:cNvSpPr txBox="1">
            <a:spLocks noChangeArrowheads="1"/>
          </p:cNvSpPr>
          <p:nvPr/>
        </p:nvSpPr>
        <p:spPr bwMode="auto">
          <a:xfrm>
            <a:off x="7331075" y="649288"/>
            <a:ext cx="10287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en-US" sz="1600">
                <a:latin typeface="Trebuchet MS" panose="020B0603020202020204" pitchFamily="34" charset="0"/>
                <a:sym typeface="Trebuchet MS" panose="020B0603020202020204" pitchFamily="34" charset="0"/>
              </a:rPr>
              <a:t>payment</a:t>
            </a:r>
          </a:p>
          <a:p>
            <a:pPr algn="ctr" eaLnBrk="1" hangingPunct="1">
              <a:spcBef>
                <a:spcPct val="0"/>
              </a:spcBef>
              <a:buFontTx/>
              <a:buNone/>
            </a:pPr>
            <a:r>
              <a:rPr lang="fr-FR" altLang="en-US" sz="1600">
                <a:latin typeface="Trebuchet MS" panose="020B0603020202020204" pitchFamily="34" charset="0"/>
                <a:sym typeface="Trebuchet MS" panose="020B0603020202020204" pitchFamily="34" charset="0"/>
              </a:rPr>
              <a:t>service</a:t>
            </a:r>
          </a:p>
        </p:txBody>
      </p:sp>
      <p:cxnSp>
        <p:nvCxnSpPr>
          <p:cNvPr id="428" name="Google Shape;428;p52">
            <a:extLst>
              <a:ext uri="{FF2B5EF4-FFF2-40B4-BE49-F238E27FC236}">
                <a16:creationId xmlns:a16="http://schemas.microsoft.com/office/drawing/2014/main" id="{EE817993-FB28-C697-FD68-B348ABC85260}"/>
              </a:ext>
            </a:extLst>
          </p:cNvPr>
          <p:cNvCxnSpPr>
            <a:cxnSpLocks noChangeShapeType="1"/>
          </p:cNvCxnSpPr>
          <p:nvPr/>
        </p:nvCxnSpPr>
        <p:spPr bwMode="auto">
          <a:xfrm>
            <a:off x="863600" y="2773363"/>
            <a:ext cx="3233738" cy="3252787"/>
          </a:xfrm>
          <a:prstGeom prst="straightConnector1">
            <a:avLst/>
          </a:prstGeom>
          <a:noFill/>
          <a:ln w="38100">
            <a:solidFill>
              <a:srgbClr val="660000"/>
            </a:solidFill>
            <a:round/>
            <a:headEnd/>
            <a:tailEnd type="triangle" w="med" len="med"/>
          </a:ln>
          <a:extLst>
            <a:ext uri="{909E8E84-426E-40DD-AFC4-6F175D3DCCD1}">
              <a14:hiddenFill xmlns:a14="http://schemas.microsoft.com/office/drawing/2010/main">
                <a:noFill/>
              </a14:hiddenFill>
            </a:ext>
          </a:extLst>
        </p:spPr>
      </p:cxnSp>
      <p:sp>
        <p:nvSpPr>
          <p:cNvPr id="429" name="Google Shape;429;p52">
            <a:extLst>
              <a:ext uri="{FF2B5EF4-FFF2-40B4-BE49-F238E27FC236}">
                <a16:creationId xmlns:a16="http://schemas.microsoft.com/office/drawing/2014/main" id="{8CEF1B0A-86F4-D76D-8507-3BB790EBF469}"/>
              </a:ext>
            </a:extLst>
          </p:cNvPr>
          <p:cNvSpPr txBox="1">
            <a:spLocks noChangeArrowheads="1"/>
          </p:cNvSpPr>
          <p:nvPr/>
        </p:nvSpPr>
        <p:spPr bwMode="auto">
          <a:xfrm rot="2208771">
            <a:off x="368300" y="4205288"/>
            <a:ext cx="37353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fr-FR" altLang="en-US" sz="1600">
                <a:latin typeface="Trebuchet MS" panose="020B0603020202020204" pitchFamily="34" charset="0"/>
                <a:sym typeface="Trebuchet MS" panose="020B0603020202020204" pitchFamily="34" charset="0"/>
              </a:rPr>
              <a:t>(1) Pay with BTC button &lt;transID, amount&gt;</a:t>
            </a:r>
          </a:p>
        </p:txBody>
      </p:sp>
      <p:cxnSp>
        <p:nvCxnSpPr>
          <p:cNvPr id="430" name="Google Shape;430;p52">
            <a:extLst>
              <a:ext uri="{FF2B5EF4-FFF2-40B4-BE49-F238E27FC236}">
                <a16:creationId xmlns:a16="http://schemas.microsoft.com/office/drawing/2014/main" id="{FD15B053-2AF8-077B-8DE9-298F656C08ED}"/>
              </a:ext>
            </a:extLst>
          </p:cNvPr>
          <p:cNvCxnSpPr>
            <a:cxnSpLocks noChangeShapeType="1"/>
            <a:stCxn id="90115" idx="3"/>
          </p:cNvCxnSpPr>
          <p:nvPr/>
        </p:nvCxnSpPr>
        <p:spPr bwMode="auto">
          <a:xfrm rot="10800000" flipH="1">
            <a:off x="5046663" y="2728913"/>
            <a:ext cx="2438400" cy="2992437"/>
          </a:xfrm>
          <a:prstGeom prst="straightConnector1">
            <a:avLst/>
          </a:prstGeom>
          <a:noFill/>
          <a:ln w="38100">
            <a:solidFill>
              <a:srgbClr val="660000"/>
            </a:solidFill>
            <a:round/>
            <a:headEnd/>
            <a:tailEnd type="triangle" w="med" len="med"/>
          </a:ln>
          <a:extLst>
            <a:ext uri="{909E8E84-426E-40DD-AFC4-6F175D3DCCD1}">
              <a14:hiddenFill xmlns:a14="http://schemas.microsoft.com/office/drawing/2010/main">
                <a:noFill/>
              </a14:hiddenFill>
            </a:ext>
          </a:extLst>
        </p:spPr>
      </p:cxnSp>
      <p:sp>
        <p:nvSpPr>
          <p:cNvPr id="431" name="Google Shape;431;p52">
            <a:extLst>
              <a:ext uri="{FF2B5EF4-FFF2-40B4-BE49-F238E27FC236}">
                <a16:creationId xmlns:a16="http://schemas.microsoft.com/office/drawing/2014/main" id="{1B2CFD68-0DAD-F5C1-CF1C-F045245A0E9D}"/>
              </a:ext>
            </a:extLst>
          </p:cNvPr>
          <p:cNvSpPr txBox="1">
            <a:spLocks noChangeArrowheads="1"/>
          </p:cNvSpPr>
          <p:nvPr/>
        </p:nvSpPr>
        <p:spPr bwMode="auto">
          <a:xfrm rot="-2596428">
            <a:off x="5053013" y="4205288"/>
            <a:ext cx="263366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fr-FR" altLang="en-US" sz="1600">
                <a:latin typeface="Trebuchet MS" panose="020B0603020202020204" pitchFamily="34" charset="0"/>
                <a:sym typeface="Trebuchet MS" panose="020B0603020202020204" pitchFamily="34" charset="0"/>
              </a:rPr>
              <a:t>(2) clicked &lt;transID, amount&gt;</a:t>
            </a:r>
          </a:p>
        </p:txBody>
      </p:sp>
      <p:cxnSp>
        <p:nvCxnSpPr>
          <p:cNvPr id="432" name="Google Shape;432;p52">
            <a:extLst>
              <a:ext uri="{FF2B5EF4-FFF2-40B4-BE49-F238E27FC236}">
                <a16:creationId xmlns:a16="http://schemas.microsoft.com/office/drawing/2014/main" id="{BA949821-021C-025A-4499-9602C8C88ADB}"/>
              </a:ext>
            </a:extLst>
          </p:cNvPr>
          <p:cNvCxnSpPr>
            <a:cxnSpLocks noChangeShapeType="1"/>
          </p:cNvCxnSpPr>
          <p:nvPr/>
        </p:nvCxnSpPr>
        <p:spPr bwMode="auto">
          <a:xfrm rot="10800000" flipH="1">
            <a:off x="4833938" y="2019300"/>
            <a:ext cx="2439987" cy="2994025"/>
          </a:xfrm>
          <a:prstGeom prst="straightConnector1">
            <a:avLst/>
          </a:prstGeom>
          <a:noFill/>
          <a:ln w="38100">
            <a:solidFill>
              <a:srgbClr val="66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433" name="Google Shape;433;p52">
            <a:extLst>
              <a:ext uri="{FF2B5EF4-FFF2-40B4-BE49-F238E27FC236}">
                <a16:creationId xmlns:a16="http://schemas.microsoft.com/office/drawing/2014/main" id="{343EB716-FAD4-5E4D-70EB-4A13007AC33B}"/>
              </a:ext>
            </a:extLst>
          </p:cNvPr>
          <p:cNvSpPr txBox="1">
            <a:spLocks noChangeArrowheads="1"/>
          </p:cNvSpPr>
          <p:nvPr/>
        </p:nvSpPr>
        <p:spPr bwMode="auto">
          <a:xfrm rot="-2596428">
            <a:off x="4684713" y="3124200"/>
            <a:ext cx="263366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fr-FR" altLang="en-US" sz="1600">
                <a:latin typeface="Trebuchet MS" panose="020B0603020202020204" pitchFamily="34" charset="0"/>
                <a:sym typeface="Trebuchet MS" panose="020B0603020202020204" pitchFamily="34" charset="0"/>
              </a:rPr>
              <a:t>(3) payment interaction</a:t>
            </a:r>
          </a:p>
        </p:txBody>
      </p:sp>
      <p:sp>
        <p:nvSpPr>
          <p:cNvPr id="434" name="Google Shape;434;p52">
            <a:extLst>
              <a:ext uri="{FF2B5EF4-FFF2-40B4-BE49-F238E27FC236}">
                <a16:creationId xmlns:a16="http://schemas.microsoft.com/office/drawing/2014/main" id="{2113F066-6A28-A63F-85A3-184FD36451D3}"/>
              </a:ext>
            </a:extLst>
          </p:cNvPr>
          <p:cNvSpPr>
            <a:spLocks/>
          </p:cNvSpPr>
          <p:nvPr/>
        </p:nvSpPr>
        <p:spPr bwMode="auto">
          <a:xfrm>
            <a:off x="1725613" y="1412875"/>
            <a:ext cx="5400675" cy="3556000"/>
          </a:xfrm>
          <a:custGeom>
            <a:avLst/>
            <a:gdLst>
              <a:gd name="T0" fmla="*/ 2147483646 w 216050"/>
              <a:gd name="T1" fmla="*/ 0 h 106680"/>
              <a:gd name="T2" fmla="*/ 2147483646 w 216050"/>
              <a:gd name="T3" fmla="*/ 2147483646 h 106680"/>
              <a:gd name="T4" fmla="*/ 0 w 216050"/>
              <a:gd name="T5" fmla="*/ 2147483646 h 106680"/>
              <a:gd name="T6" fmla="*/ 0 60000 65536"/>
              <a:gd name="T7" fmla="*/ 0 60000 65536"/>
              <a:gd name="T8" fmla="*/ 0 60000 65536"/>
            </a:gdLst>
            <a:ahLst/>
            <a:cxnLst>
              <a:cxn ang="T6">
                <a:pos x="T0" y="T1"/>
              </a:cxn>
              <a:cxn ang="T7">
                <a:pos x="T2" y="T3"/>
              </a:cxn>
              <a:cxn ang="T8">
                <a:pos x="T4" y="T5"/>
              </a:cxn>
            </a:cxnLst>
            <a:rect l="0" t="0" r="r" b="b"/>
            <a:pathLst>
              <a:path w="216050" h="106680" extrusionOk="0">
                <a:moveTo>
                  <a:pt x="216050" y="0"/>
                </a:moveTo>
                <a:lnTo>
                  <a:pt x="99508" y="106680"/>
                </a:lnTo>
                <a:lnTo>
                  <a:pt x="0" y="33618"/>
                </a:lnTo>
              </a:path>
            </a:pathLst>
          </a:custGeom>
          <a:noFill/>
          <a:ln w="38100" cap="flat" cmpd="sng">
            <a:solidFill>
              <a:srgbClr val="66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35" name="Google Shape;435;p52">
            <a:extLst>
              <a:ext uri="{FF2B5EF4-FFF2-40B4-BE49-F238E27FC236}">
                <a16:creationId xmlns:a16="http://schemas.microsoft.com/office/drawing/2014/main" id="{7EA22E9A-A678-2169-35E9-14F725C13025}"/>
              </a:ext>
            </a:extLst>
          </p:cNvPr>
          <p:cNvSpPr txBox="1">
            <a:spLocks noChangeArrowheads="1"/>
          </p:cNvSpPr>
          <p:nvPr/>
        </p:nvSpPr>
        <p:spPr bwMode="auto">
          <a:xfrm rot="-2596537">
            <a:off x="4832350" y="2886075"/>
            <a:ext cx="11699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fr-FR" altLang="en-US" sz="1600">
                <a:latin typeface="Trebuchet MS" panose="020B0603020202020204" pitchFamily="34" charset="0"/>
                <a:sym typeface="Trebuchet MS" panose="020B0603020202020204" pitchFamily="34" charset="0"/>
              </a:rPr>
              <a:t>(4) redirect</a:t>
            </a:r>
          </a:p>
        </p:txBody>
      </p:sp>
      <p:sp>
        <p:nvSpPr>
          <p:cNvPr id="436" name="Google Shape;436;p52">
            <a:extLst>
              <a:ext uri="{FF2B5EF4-FFF2-40B4-BE49-F238E27FC236}">
                <a16:creationId xmlns:a16="http://schemas.microsoft.com/office/drawing/2014/main" id="{57C647D3-161B-80F3-7D46-8ADD35590DA6}"/>
              </a:ext>
            </a:extLst>
          </p:cNvPr>
          <p:cNvSpPr txBox="1">
            <a:spLocks noChangeArrowheads="1"/>
          </p:cNvSpPr>
          <p:nvPr/>
        </p:nvSpPr>
        <p:spPr bwMode="auto">
          <a:xfrm rot="2160847">
            <a:off x="2528888" y="3392488"/>
            <a:ext cx="1333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fr-FR" altLang="en-US" sz="1600">
                <a:latin typeface="Trebuchet MS" panose="020B0603020202020204" pitchFamily="34" charset="0"/>
                <a:sym typeface="Trebuchet MS" panose="020B0603020202020204" pitchFamily="34" charset="0"/>
              </a:rPr>
              <a:t>(4b) ok so far</a:t>
            </a:r>
          </a:p>
        </p:txBody>
      </p:sp>
      <p:cxnSp>
        <p:nvCxnSpPr>
          <p:cNvPr id="437" name="Google Shape;437;p52">
            <a:extLst>
              <a:ext uri="{FF2B5EF4-FFF2-40B4-BE49-F238E27FC236}">
                <a16:creationId xmlns:a16="http://schemas.microsoft.com/office/drawing/2014/main" id="{DD8E6DC6-22E2-1BAA-A4B6-AF3C57A8613D}"/>
              </a:ext>
            </a:extLst>
          </p:cNvPr>
          <p:cNvCxnSpPr>
            <a:cxnSpLocks noChangeShapeType="1"/>
          </p:cNvCxnSpPr>
          <p:nvPr/>
        </p:nvCxnSpPr>
        <p:spPr bwMode="auto">
          <a:xfrm flipH="1">
            <a:off x="1849438" y="965200"/>
            <a:ext cx="5254625" cy="60325"/>
          </a:xfrm>
          <a:prstGeom prst="straightConnector1">
            <a:avLst/>
          </a:prstGeom>
          <a:noFill/>
          <a:ln w="38100">
            <a:solidFill>
              <a:srgbClr val="660000"/>
            </a:solidFill>
            <a:round/>
            <a:headEnd/>
            <a:tailEnd type="triangle" w="med" len="med"/>
          </a:ln>
          <a:extLst>
            <a:ext uri="{909E8E84-426E-40DD-AFC4-6F175D3DCCD1}">
              <a14:hiddenFill xmlns:a14="http://schemas.microsoft.com/office/drawing/2010/main">
                <a:noFill/>
              </a14:hiddenFill>
            </a:ext>
          </a:extLst>
        </p:spPr>
      </p:cxnSp>
      <p:sp>
        <p:nvSpPr>
          <p:cNvPr id="438" name="Google Shape;438;p52">
            <a:extLst>
              <a:ext uri="{FF2B5EF4-FFF2-40B4-BE49-F238E27FC236}">
                <a16:creationId xmlns:a16="http://schemas.microsoft.com/office/drawing/2014/main" id="{45A3BC7C-40B0-68C4-3878-2C51DF5B9C9F}"/>
              </a:ext>
            </a:extLst>
          </p:cNvPr>
          <p:cNvSpPr txBox="1">
            <a:spLocks noChangeArrowheads="1"/>
          </p:cNvSpPr>
          <p:nvPr/>
        </p:nvSpPr>
        <p:spPr bwMode="auto">
          <a:xfrm rot="1447">
            <a:off x="3032125" y="996950"/>
            <a:ext cx="28511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fr-FR" altLang="en-US" sz="1600">
                <a:latin typeface="Trebuchet MS" panose="020B0603020202020204" pitchFamily="34" charset="0"/>
                <a:sym typeface="Trebuchet MS" panose="020B0603020202020204" pitchFamily="34" charset="0"/>
              </a:rPr>
              <a:t>(5) confirm &lt;transID, amount&gt;</a:t>
            </a:r>
          </a:p>
        </p:txBody>
      </p:sp>
      <p:pic>
        <p:nvPicPr>
          <p:cNvPr id="439" name="Google Shape;439;p52">
            <a:extLst>
              <a:ext uri="{FF2B5EF4-FFF2-40B4-BE49-F238E27FC236}">
                <a16:creationId xmlns:a16="http://schemas.microsoft.com/office/drawing/2014/main" id="{1956EE2D-B1E4-C508-DC37-0DF509A73AFD}"/>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963" y="4770438"/>
            <a:ext cx="1028700" cy="1366837"/>
          </a:xfrm>
          <a:prstGeom prst="rect">
            <a:avLst/>
          </a:prstGeom>
          <a:noFill/>
          <a:ln w="9525">
            <a:solidFill>
              <a:srgbClr val="434343"/>
            </a:solidFill>
            <a:round/>
            <a:headEnd type="none" w="sm" len="sm"/>
            <a:tailEnd type="none" w="sm" len="sm"/>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29"/>
                                        </p:tgtEl>
                                        <p:attrNameLst>
                                          <p:attrName>style.visibility</p:attrName>
                                        </p:attrNameLst>
                                      </p:cBhvr>
                                      <p:to>
                                        <p:strVal val="visible"/>
                                      </p:to>
                                    </p:set>
                                    <p:animEffect transition="in" filter="fade">
                                      <p:cBhvr>
                                        <p:cTn id="7" dur="1"/>
                                        <p:tgtEl>
                                          <p:spTgt spid="429"/>
                                        </p:tgtEl>
                                      </p:cBhvr>
                                    </p:animEffect>
                                  </p:childTnLst>
                                </p:cTn>
                              </p:par>
                              <p:par>
                                <p:cTn id="8" presetID="10" presetClass="entr" presetSubtype="0" fill="hold" nodeType="withEffect">
                                  <p:stCondLst>
                                    <p:cond delay="0"/>
                                  </p:stCondLst>
                                  <p:childTnLst>
                                    <p:set>
                                      <p:cBhvr>
                                        <p:cTn id="9" dur="1" fill="hold">
                                          <p:stCondLst>
                                            <p:cond delay="0"/>
                                          </p:stCondLst>
                                        </p:cTn>
                                        <p:tgtEl>
                                          <p:spTgt spid="428"/>
                                        </p:tgtEl>
                                        <p:attrNameLst>
                                          <p:attrName>style.visibility</p:attrName>
                                        </p:attrNameLst>
                                      </p:cBhvr>
                                      <p:to>
                                        <p:strVal val="visible"/>
                                      </p:to>
                                    </p:set>
                                    <p:animEffect transition="in" filter="fade">
                                      <p:cBhvr>
                                        <p:cTn id="10" dur="1"/>
                                        <p:tgtEl>
                                          <p:spTgt spid="42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431"/>
                                        </p:tgtEl>
                                        <p:attrNameLst>
                                          <p:attrName>style.visibility</p:attrName>
                                        </p:attrNameLst>
                                      </p:cBhvr>
                                      <p:to>
                                        <p:strVal val="visible"/>
                                      </p:to>
                                    </p:set>
                                    <p:animEffect transition="in" filter="fade">
                                      <p:cBhvr>
                                        <p:cTn id="15" dur="1"/>
                                        <p:tgtEl>
                                          <p:spTgt spid="431"/>
                                        </p:tgtEl>
                                      </p:cBhvr>
                                    </p:animEffect>
                                  </p:childTnLst>
                                </p:cTn>
                              </p:par>
                              <p:par>
                                <p:cTn id="16" presetID="10" presetClass="entr" presetSubtype="0" fill="hold" nodeType="withEffect">
                                  <p:stCondLst>
                                    <p:cond delay="0"/>
                                  </p:stCondLst>
                                  <p:childTnLst>
                                    <p:set>
                                      <p:cBhvr>
                                        <p:cTn id="17" dur="1" fill="hold">
                                          <p:stCondLst>
                                            <p:cond delay="0"/>
                                          </p:stCondLst>
                                        </p:cTn>
                                        <p:tgtEl>
                                          <p:spTgt spid="430"/>
                                        </p:tgtEl>
                                        <p:attrNameLst>
                                          <p:attrName>style.visibility</p:attrName>
                                        </p:attrNameLst>
                                      </p:cBhvr>
                                      <p:to>
                                        <p:strVal val="visible"/>
                                      </p:to>
                                    </p:set>
                                    <p:animEffect transition="in" filter="fade">
                                      <p:cBhvr>
                                        <p:cTn id="18" dur="1"/>
                                        <p:tgtEl>
                                          <p:spTgt spid="43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433"/>
                                        </p:tgtEl>
                                        <p:attrNameLst>
                                          <p:attrName>style.visibility</p:attrName>
                                        </p:attrNameLst>
                                      </p:cBhvr>
                                      <p:to>
                                        <p:strVal val="visible"/>
                                      </p:to>
                                    </p:set>
                                    <p:animEffect transition="in" filter="fade">
                                      <p:cBhvr>
                                        <p:cTn id="23" dur="1"/>
                                        <p:tgtEl>
                                          <p:spTgt spid="433"/>
                                        </p:tgtEl>
                                      </p:cBhvr>
                                    </p:animEffect>
                                  </p:childTnLst>
                                </p:cTn>
                              </p:par>
                              <p:par>
                                <p:cTn id="24" presetID="10" presetClass="entr" presetSubtype="0" fill="hold" nodeType="withEffect">
                                  <p:stCondLst>
                                    <p:cond delay="0"/>
                                  </p:stCondLst>
                                  <p:childTnLst>
                                    <p:set>
                                      <p:cBhvr>
                                        <p:cTn id="25" dur="1" fill="hold">
                                          <p:stCondLst>
                                            <p:cond delay="0"/>
                                          </p:stCondLst>
                                        </p:cTn>
                                        <p:tgtEl>
                                          <p:spTgt spid="432"/>
                                        </p:tgtEl>
                                        <p:attrNameLst>
                                          <p:attrName>style.visibility</p:attrName>
                                        </p:attrNameLst>
                                      </p:cBhvr>
                                      <p:to>
                                        <p:strVal val="visible"/>
                                      </p:to>
                                    </p:set>
                                    <p:animEffect transition="in" filter="fade">
                                      <p:cBhvr>
                                        <p:cTn id="26" dur="1"/>
                                        <p:tgtEl>
                                          <p:spTgt spid="43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434"/>
                                        </p:tgtEl>
                                        <p:attrNameLst>
                                          <p:attrName>style.visibility</p:attrName>
                                        </p:attrNameLst>
                                      </p:cBhvr>
                                      <p:to>
                                        <p:strVal val="visible"/>
                                      </p:to>
                                    </p:set>
                                    <p:animEffect transition="in" filter="fade">
                                      <p:cBhvr>
                                        <p:cTn id="31" dur="1"/>
                                        <p:tgtEl>
                                          <p:spTgt spid="434"/>
                                        </p:tgtEl>
                                      </p:cBhvr>
                                    </p:animEffect>
                                  </p:childTnLst>
                                </p:cTn>
                              </p:par>
                              <p:par>
                                <p:cTn id="32" presetID="10" presetClass="entr" presetSubtype="0" fill="hold" nodeType="withEffect">
                                  <p:stCondLst>
                                    <p:cond delay="0"/>
                                  </p:stCondLst>
                                  <p:childTnLst>
                                    <p:set>
                                      <p:cBhvr>
                                        <p:cTn id="33" dur="1" fill="hold">
                                          <p:stCondLst>
                                            <p:cond delay="0"/>
                                          </p:stCondLst>
                                        </p:cTn>
                                        <p:tgtEl>
                                          <p:spTgt spid="435"/>
                                        </p:tgtEl>
                                        <p:attrNameLst>
                                          <p:attrName>style.visibility</p:attrName>
                                        </p:attrNameLst>
                                      </p:cBhvr>
                                      <p:to>
                                        <p:strVal val="visible"/>
                                      </p:to>
                                    </p:set>
                                    <p:animEffect transition="in" filter="fade">
                                      <p:cBhvr>
                                        <p:cTn id="34" dur="1"/>
                                        <p:tgtEl>
                                          <p:spTgt spid="435"/>
                                        </p:tgtEl>
                                      </p:cBhvr>
                                    </p:animEffect>
                                  </p:childTnLst>
                                </p:cTn>
                              </p:par>
                              <p:par>
                                <p:cTn id="35" presetID="10" presetClass="entr" presetSubtype="0" fill="hold" nodeType="withEffect">
                                  <p:stCondLst>
                                    <p:cond delay="0"/>
                                  </p:stCondLst>
                                  <p:childTnLst>
                                    <p:set>
                                      <p:cBhvr>
                                        <p:cTn id="36" dur="1" fill="hold">
                                          <p:stCondLst>
                                            <p:cond delay="0"/>
                                          </p:stCondLst>
                                        </p:cTn>
                                        <p:tgtEl>
                                          <p:spTgt spid="436"/>
                                        </p:tgtEl>
                                        <p:attrNameLst>
                                          <p:attrName>style.visibility</p:attrName>
                                        </p:attrNameLst>
                                      </p:cBhvr>
                                      <p:to>
                                        <p:strVal val="visible"/>
                                      </p:to>
                                    </p:set>
                                    <p:animEffect transition="in" filter="fade">
                                      <p:cBhvr>
                                        <p:cTn id="37" dur="1"/>
                                        <p:tgtEl>
                                          <p:spTgt spid="43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438"/>
                                        </p:tgtEl>
                                        <p:attrNameLst>
                                          <p:attrName>style.visibility</p:attrName>
                                        </p:attrNameLst>
                                      </p:cBhvr>
                                      <p:to>
                                        <p:strVal val="visible"/>
                                      </p:to>
                                    </p:set>
                                    <p:animEffect transition="in" filter="fade">
                                      <p:cBhvr>
                                        <p:cTn id="42" dur="1"/>
                                        <p:tgtEl>
                                          <p:spTgt spid="438"/>
                                        </p:tgtEl>
                                      </p:cBhvr>
                                    </p:animEffect>
                                  </p:childTnLst>
                                </p:cTn>
                              </p:par>
                              <p:par>
                                <p:cTn id="43" presetID="10" presetClass="entr" presetSubtype="0" fill="hold" nodeType="withEffect">
                                  <p:stCondLst>
                                    <p:cond delay="0"/>
                                  </p:stCondLst>
                                  <p:childTnLst>
                                    <p:set>
                                      <p:cBhvr>
                                        <p:cTn id="44" dur="1" fill="hold">
                                          <p:stCondLst>
                                            <p:cond delay="0"/>
                                          </p:stCondLst>
                                        </p:cTn>
                                        <p:tgtEl>
                                          <p:spTgt spid="437"/>
                                        </p:tgtEl>
                                        <p:attrNameLst>
                                          <p:attrName>style.visibility</p:attrName>
                                        </p:attrNameLst>
                                      </p:cBhvr>
                                      <p:to>
                                        <p:strVal val="visible"/>
                                      </p:to>
                                    </p:set>
                                    <p:animEffect transition="in" filter="fade">
                                      <p:cBhvr>
                                        <p:cTn id="45" dur="1"/>
                                        <p:tgtEl>
                                          <p:spTgt spid="43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nodeType="clickEffect">
                                  <p:stCondLst>
                                    <p:cond delay="0"/>
                                  </p:stCondLst>
                                  <p:childTnLst>
                                    <p:set>
                                      <p:cBhvr>
                                        <p:cTn id="49" dur="1" fill="hold">
                                          <p:stCondLst>
                                            <p:cond delay="0"/>
                                          </p:stCondLst>
                                        </p:cTn>
                                        <p:tgtEl>
                                          <p:spTgt spid="421"/>
                                        </p:tgtEl>
                                        <p:attrNameLst>
                                          <p:attrName>style.visibility</p:attrName>
                                        </p:attrNameLst>
                                      </p:cBhvr>
                                      <p:to>
                                        <p:strVal val="visible"/>
                                      </p:to>
                                    </p:set>
                                    <p:animEffect transition="in" filter="fade">
                                      <p:cBhvr>
                                        <p:cTn id="50" dur="1"/>
                                        <p:tgtEl>
                                          <p:spTgt spid="421"/>
                                        </p:tgtEl>
                                      </p:cBhvr>
                                    </p:animEffect>
                                  </p:childTnLst>
                                </p:cTn>
                              </p:par>
                              <p:par>
                                <p:cTn id="51" presetID="10" presetClass="entr" presetSubtype="0" fill="hold" nodeType="withEffect">
                                  <p:stCondLst>
                                    <p:cond delay="0"/>
                                  </p:stCondLst>
                                  <p:childTnLst>
                                    <p:set>
                                      <p:cBhvr>
                                        <p:cTn id="52" dur="1" fill="hold">
                                          <p:stCondLst>
                                            <p:cond delay="0"/>
                                          </p:stCondLst>
                                        </p:cTn>
                                        <p:tgtEl>
                                          <p:spTgt spid="439"/>
                                        </p:tgtEl>
                                        <p:attrNameLst>
                                          <p:attrName>style.visibility</p:attrName>
                                        </p:attrNameLst>
                                      </p:cBhvr>
                                      <p:to>
                                        <p:strVal val="visible"/>
                                      </p:to>
                                    </p:set>
                                    <p:animEffect transition="in" filter="fade">
                                      <p:cBhvr>
                                        <p:cTn id="53" dur="1"/>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Google Shape;444;p53">
            <a:extLst>
              <a:ext uri="{FF2B5EF4-FFF2-40B4-BE49-F238E27FC236}">
                <a16:creationId xmlns:a16="http://schemas.microsoft.com/office/drawing/2014/main" id="{62E7073D-5727-629C-8BBF-C5E551514129}"/>
              </a:ext>
            </a:extLst>
          </p:cNvPr>
          <p:cNvSpPr>
            <a:spLocks noGrp="1" noChangeArrowheads="1"/>
          </p:cNvSpPr>
          <p:nvPr>
            <p:ph type="title"/>
          </p:nvPr>
        </p:nvSpPr>
        <p:spPr>
          <a:xfrm>
            <a:off x="457200" y="274638"/>
            <a:ext cx="8229600" cy="1143000"/>
          </a:xfrm>
        </p:spPr>
        <p:txBody>
          <a:bodyPr/>
          <a:lstStyle/>
          <a:p>
            <a:pPr>
              <a:spcBef>
                <a:spcPct val="0"/>
              </a:spcBef>
              <a:spcAft>
                <a:spcPct val="0"/>
              </a:spcAft>
              <a:buSzTx/>
            </a:pPr>
            <a:r>
              <a:rPr lang="fr-FR" altLang="en-US"/>
              <a:t>End result</a:t>
            </a:r>
          </a:p>
        </p:txBody>
      </p:sp>
      <p:sp>
        <p:nvSpPr>
          <p:cNvPr id="92162" name="Google Shape;445;p53">
            <a:extLst>
              <a:ext uri="{FF2B5EF4-FFF2-40B4-BE49-F238E27FC236}">
                <a16:creationId xmlns:a16="http://schemas.microsoft.com/office/drawing/2014/main" id="{64680549-99B6-F121-84AF-4790D2833AA8}"/>
              </a:ext>
            </a:extLst>
          </p:cNvPr>
          <p:cNvSpPr>
            <a:spLocks noGrp="1" noChangeArrowheads="1"/>
          </p:cNvSpPr>
          <p:nvPr>
            <p:ph type="body" idx="1"/>
          </p:nvPr>
        </p:nvSpPr>
        <p:spPr>
          <a:xfrm>
            <a:off x="552450" y="1600200"/>
            <a:ext cx="8229600" cy="4967288"/>
          </a:xfrm>
        </p:spPr>
        <p:txBody>
          <a:bodyPr/>
          <a:lstStyle/>
          <a:p>
            <a:pPr marL="0" indent="0">
              <a:spcAft>
                <a:spcPct val="0"/>
              </a:spcAft>
              <a:buSzTx/>
              <a:buFontTx/>
              <a:buNone/>
            </a:pPr>
            <a:r>
              <a:rPr lang="fr-FR" altLang="en-US" sz="2400"/>
              <a:t>customer: pays Bitcoins</a:t>
            </a:r>
          </a:p>
          <a:p>
            <a:pPr marL="0" indent="0">
              <a:spcAft>
                <a:spcPct val="0"/>
              </a:spcAft>
              <a:buSzTx/>
              <a:buFontTx/>
              <a:buNone/>
            </a:pPr>
            <a:r>
              <a:rPr lang="fr-FR" altLang="en-US" sz="2400"/>
              <a:t>merchant: gets dollars, minus a small percentage</a:t>
            </a:r>
          </a:p>
          <a:p>
            <a:pPr marL="0" indent="0">
              <a:spcAft>
                <a:spcPct val="0"/>
              </a:spcAft>
              <a:buSzTx/>
              <a:buFontTx/>
              <a:buNone/>
            </a:pPr>
            <a:r>
              <a:rPr lang="fr-FR" altLang="en-US" sz="2400"/>
              <a:t>payment service:</a:t>
            </a:r>
          </a:p>
          <a:p>
            <a:pPr marL="0" indent="0">
              <a:spcAft>
                <a:spcPct val="0"/>
              </a:spcAft>
              <a:buSzTx/>
              <a:buFontTx/>
              <a:buNone/>
            </a:pPr>
            <a:r>
              <a:rPr lang="fr-FR" altLang="en-US" sz="2400"/>
              <a:t>	gets Bitcoins</a:t>
            </a:r>
          </a:p>
          <a:p>
            <a:pPr marL="0" indent="0">
              <a:spcAft>
                <a:spcPct val="0"/>
              </a:spcAft>
              <a:buSzTx/>
              <a:buFontTx/>
              <a:buNone/>
            </a:pPr>
            <a:r>
              <a:rPr lang="fr-FR" altLang="en-US" sz="2400"/>
              <a:t>	pays dollars (keeps small percentage)</a:t>
            </a:r>
          </a:p>
          <a:p>
            <a:pPr marL="0" indent="0">
              <a:spcAft>
                <a:spcPct val="0"/>
              </a:spcAft>
              <a:buSzTx/>
              <a:buFontTx/>
              <a:buNone/>
            </a:pPr>
            <a:r>
              <a:rPr lang="fr-FR" altLang="en-US" sz="2400"/>
              <a:t>	absorbs risk: security, exchange rate</a:t>
            </a:r>
          </a:p>
          <a:p>
            <a:pPr marL="0" indent="0">
              <a:spcAft>
                <a:spcPct val="0"/>
              </a:spcAft>
              <a:buSzTx/>
              <a:buFontTx/>
              <a:buNone/>
            </a:pPr>
            <a:r>
              <a:rPr lang="fr-FR" altLang="en-US" sz="2400"/>
              <a:t>	needs to exchange Bitcoins for dollars, in volume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re 1">
            <a:extLst>
              <a:ext uri="{FF2B5EF4-FFF2-40B4-BE49-F238E27FC236}">
                <a16:creationId xmlns:a16="http://schemas.microsoft.com/office/drawing/2014/main" id="{5BF771A0-1F16-54D8-B490-45CB10796041}"/>
              </a:ext>
            </a:extLst>
          </p:cNvPr>
          <p:cNvSpPr>
            <a:spLocks noGrp="1" noChangeArrowheads="1"/>
          </p:cNvSpPr>
          <p:nvPr>
            <p:ph type="title"/>
          </p:nvPr>
        </p:nvSpPr>
        <p:spPr/>
        <p:txBody>
          <a:bodyPr/>
          <a:lstStyle/>
          <a:p>
            <a:r>
              <a:rPr lang="en-US" altLang="en-US"/>
              <a:t>Purchasing Bitcoins</a:t>
            </a:r>
            <a:endParaRPr lang="fr-FR" altLang="en-US"/>
          </a:p>
        </p:txBody>
      </p:sp>
      <p:pic>
        <p:nvPicPr>
          <p:cNvPr id="21506" name="Image 3" descr="Screenshot 2019-10-02 at 11.32.49 AM.pdf">
            <a:extLst>
              <a:ext uri="{FF2B5EF4-FFF2-40B4-BE49-F238E27FC236}">
                <a16:creationId xmlns:a16="http://schemas.microsoft.com/office/drawing/2014/main" id="{20BB0BB1-AEEB-D5DE-44AC-2D827D65C8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8440738"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4CF4328F-8266-2D33-04AB-64D5850C3D45}"/>
              </a:ext>
            </a:extLst>
          </p:cNvPr>
          <p:cNvSpPr>
            <a:spLocks noGrp="1"/>
          </p:cNvSpPr>
          <p:nvPr>
            <p:ph type="sldNum" sz="quarter" idx="12"/>
          </p:nvPr>
        </p:nvSpPr>
        <p:spPr/>
        <p:txBody>
          <a:bodyPr/>
          <a:lstStyle/>
          <a:p>
            <a:fld id="{85A02CC9-069A-4BAA-8CC8-EFB1450DFAC3}" type="slidenum">
              <a:rPr lang="en-US" altLang="en-US" smtClean="0"/>
              <a:pPr/>
              <a:t>4</a:t>
            </a:fld>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re 1">
            <a:extLst>
              <a:ext uri="{FF2B5EF4-FFF2-40B4-BE49-F238E27FC236}">
                <a16:creationId xmlns:a16="http://schemas.microsoft.com/office/drawing/2014/main" id="{0D7B2C33-C11E-2F86-4F2A-6BBA09DA06F3}"/>
              </a:ext>
            </a:extLst>
          </p:cNvPr>
          <p:cNvSpPr>
            <a:spLocks noGrp="1" noChangeArrowheads="1"/>
          </p:cNvSpPr>
          <p:nvPr>
            <p:ph type="title"/>
          </p:nvPr>
        </p:nvSpPr>
        <p:spPr/>
        <p:txBody>
          <a:bodyPr/>
          <a:lstStyle/>
          <a:p>
            <a:r>
              <a:rPr lang="en-US" altLang="en-US"/>
              <a:t>Purchasing Bitcoins</a:t>
            </a:r>
            <a:endParaRPr lang="fr-FR" altLang="en-US"/>
          </a:p>
        </p:txBody>
      </p:sp>
      <p:pic>
        <p:nvPicPr>
          <p:cNvPr id="23554" name="Image 2" descr="Screenshot 2019-10-02 at 11.35.09 AM.pdf">
            <a:extLst>
              <a:ext uri="{FF2B5EF4-FFF2-40B4-BE49-F238E27FC236}">
                <a16:creationId xmlns:a16="http://schemas.microsoft.com/office/drawing/2014/main" id="{81B3FF8C-C427-A2F3-A892-12106A2CFF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828800"/>
            <a:ext cx="9144000" cy="441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48C10CD6-5525-3507-59D8-E5157237844E}"/>
              </a:ext>
            </a:extLst>
          </p:cNvPr>
          <p:cNvSpPr>
            <a:spLocks noGrp="1"/>
          </p:cNvSpPr>
          <p:nvPr>
            <p:ph type="sldNum" sz="quarter" idx="12"/>
          </p:nvPr>
        </p:nvSpPr>
        <p:spPr/>
        <p:txBody>
          <a:bodyPr/>
          <a:lstStyle/>
          <a:p>
            <a:fld id="{85A02CC9-069A-4BAA-8CC8-EFB1450DFAC3}" type="slidenum">
              <a:rPr lang="en-US" altLang="en-US" smtClean="0"/>
              <a:pPr/>
              <a:t>5</a:t>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re 1">
            <a:extLst>
              <a:ext uri="{FF2B5EF4-FFF2-40B4-BE49-F238E27FC236}">
                <a16:creationId xmlns:a16="http://schemas.microsoft.com/office/drawing/2014/main" id="{764DBB82-8247-ECC5-C688-E6AB19D2D2B5}"/>
              </a:ext>
            </a:extLst>
          </p:cNvPr>
          <p:cNvSpPr>
            <a:spLocks noGrp="1" noChangeArrowheads="1"/>
          </p:cNvSpPr>
          <p:nvPr>
            <p:ph type="title"/>
          </p:nvPr>
        </p:nvSpPr>
        <p:spPr/>
        <p:txBody>
          <a:bodyPr/>
          <a:lstStyle/>
          <a:p>
            <a:r>
              <a:rPr lang="en-US" altLang="en-US"/>
              <a:t>Purchasing Bitcoins</a:t>
            </a:r>
            <a:endParaRPr lang="fr-FR" altLang="en-US"/>
          </a:p>
        </p:txBody>
      </p:sp>
      <p:pic>
        <p:nvPicPr>
          <p:cNvPr id="25602" name="Image 3" descr="Screenshot 2019-10-02 at 11.36.14 AM.pdf">
            <a:extLst>
              <a:ext uri="{FF2B5EF4-FFF2-40B4-BE49-F238E27FC236}">
                <a16:creationId xmlns:a16="http://schemas.microsoft.com/office/drawing/2014/main" id="{0A186D77-5C63-4B27-9955-A09401C544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52600"/>
            <a:ext cx="9144000"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D05C1C7-F0D0-F761-6FB6-4EB19E10B985}"/>
              </a:ext>
            </a:extLst>
          </p:cNvPr>
          <p:cNvSpPr>
            <a:spLocks noGrp="1"/>
          </p:cNvSpPr>
          <p:nvPr>
            <p:ph type="sldNum" sz="quarter" idx="12"/>
          </p:nvPr>
        </p:nvSpPr>
        <p:spPr/>
        <p:txBody>
          <a:bodyPr/>
          <a:lstStyle/>
          <a:p>
            <a:fld id="{85A02CC9-069A-4BAA-8CC8-EFB1450DFAC3}" type="slidenum">
              <a:rPr lang="en-US" altLang="en-US" smtClean="0"/>
              <a:pPr/>
              <a:t>6</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Google Shape;486;p61" descr="Screen Shot 2014-07-29 at 10.31.54 AM.png">
            <a:extLst>
              <a:ext uri="{FF2B5EF4-FFF2-40B4-BE49-F238E27FC236}">
                <a16:creationId xmlns:a16="http://schemas.microsoft.com/office/drawing/2014/main" id="{AA4F9100-465A-AA95-4CF6-1D1CF5405444}"/>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8" y="457200"/>
            <a:ext cx="8662987"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689C1FF-7F38-17C4-ADA2-6E896C63D423}"/>
              </a:ext>
            </a:extLst>
          </p:cNvPr>
          <p:cNvSpPr>
            <a:spLocks noGrp="1"/>
          </p:cNvSpPr>
          <p:nvPr>
            <p:ph type="sldNum" sz="quarter" idx="12"/>
          </p:nvPr>
        </p:nvSpPr>
        <p:spPr/>
        <p:txBody>
          <a:bodyPr/>
          <a:lstStyle/>
          <a:p>
            <a:fld id="{CFA0B5BF-D649-4CD0-AF2C-DC078BB62322}" type="slidenum">
              <a:rPr lang="en-US" altLang="en-US" smtClean="0"/>
              <a:pPr/>
              <a:t>7</a:t>
            </a:fld>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Google Shape;491;p62">
            <a:extLst>
              <a:ext uri="{FF2B5EF4-FFF2-40B4-BE49-F238E27FC236}">
                <a16:creationId xmlns:a16="http://schemas.microsoft.com/office/drawing/2014/main" id="{D9589E45-B65A-225A-BC0A-B04F62AE8CC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573088"/>
            <a:ext cx="7053263"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1360230C-1699-FAC3-F0A0-07345BAD2A35}"/>
              </a:ext>
            </a:extLst>
          </p:cNvPr>
          <p:cNvSpPr>
            <a:spLocks noGrp="1"/>
          </p:cNvSpPr>
          <p:nvPr>
            <p:ph type="sldNum" sz="quarter" idx="12"/>
          </p:nvPr>
        </p:nvSpPr>
        <p:spPr/>
        <p:txBody>
          <a:bodyPr/>
          <a:lstStyle/>
          <a:p>
            <a:fld id="{CFA0B5BF-D649-4CD0-AF2C-DC078BB62322}" type="slidenum">
              <a:rPr lang="en-US" altLang="en-US" smtClean="0"/>
              <a:pPr/>
              <a:t>8</a:t>
            </a:fld>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Google Shape;35;p9">
            <a:extLst>
              <a:ext uri="{FF2B5EF4-FFF2-40B4-BE49-F238E27FC236}">
                <a16:creationId xmlns:a16="http://schemas.microsoft.com/office/drawing/2014/main" id="{47CE76A2-1074-4648-AD01-445E4995817C}"/>
              </a:ext>
            </a:extLst>
          </p:cNvPr>
          <p:cNvSpPr>
            <a:spLocks noGrp="1" noChangeArrowheads="1"/>
          </p:cNvSpPr>
          <p:nvPr>
            <p:ph type="subTitle" idx="1"/>
          </p:nvPr>
        </p:nvSpPr>
        <p:spPr>
          <a:xfrm>
            <a:off x="685800" y="2254250"/>
            <a:ext cx="7772400" cy="1046163"/>
          </a:xfrm>
        </p:spPr>
        <p:txBody>
          <a:bodyPr lIns="91425" tIns="91425" rIns="91425" bIns="91425"/>
          <a:lstStyle/>
          <a:p>
            <a:pPr>
              <a:spcBef>
                <a:spcPct val="0"/>
              </a:spcBef>
            </a:pPr>
            <a:endParaRPr lang="en-US" altLang="en-US"/>
          </a:p>
          <a:p>
            <a:pPr>
              <a:spcBef>
                <a:spcPct val="0"/>
              </a:spcBef>
            </a:pPr>
            <a:r>
              <a:rPr lang="en-US" altLang="en-US"/>
              <a:t>Storing Bitcoins - Simple Local Storage</a:t>
            </a:r>
            <a:endParaRPr lang="en-US" altLang="en-US">
              <a:latin typeface="Trebuchet MS" panose="020B0603020202020204" pitchFamily="34" charset="0"/>
              <a:sym typeface="Trebuchet MS" panose="020B0603020202020204" pitchFamily="34" charset="0"/>
            </a:endParaRPr>
          </a:p>
        </p:txBody>
      </p:sp>
      <p:sp>
        <p:nvSpPr>
          <p:cNvPr id="2" name="Slide Number Placeholder 1">
            <a:extLst>
              <a:ext uri="{FF2B5EF4-FFF2-40B4-BE49-F238E27FC236}">
                <a16:creationId xmlns:a16="http://schemas.microsoft.com/office/drawing/2014/main" id="{F8BC02C3-A297-CAF1-E113-26E316B72DE9}"/>
              </a:ext>
            </a:extLst>
          </p:cNvPr>
          <p:cNvSpPr>
            <a:spLocks noGrp="1"/>
          </p:cNvSpPr>
          <p:nvPr>
            <p:ph type="sldNum" sz="quarter" idx="12"/>
          </p:nvPr>
        </p:nvSpPr>
        <p:spPr/>
        <p:txBody>
          <a:bodyPr/>
          <a:lstStyle/>
          <a:p>
            <a:fld id="{CFA0B5BF-D649-4CD0-AF2C-DC078BB62322}" type="slidenum">
              <a:rPr lang="en-US" altLang="en-US" smtClean="0"/>
              <a:pPr/>
              <a:t>9</a:t>
            </a:fld>
            <a:endParaRPr lang="en-US" altLang="en-US"/>
          </a:p>
        </p:txBody>
      </p:sp>
    </p:spTree>
  </p:cSld>
  <p:clrMapOvr>
    <a:masterClrMapping/>
  </p:clrMapOvr>
</p:sld>
</file>

<file path=ppt/theme/theme1.xml><?xml version="1.0" encoding="utf-8"?>
<a:theme xmlns:a="http://schemas.openxmlformats.org/drawingml/2006/main" name="Lecture6 (Number System)">
  <a:themeElements>
    <a:clrScheme name="Lecture6 (Number Syste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cture6 (Number System)">
      <a:majorFont>
        <a:latin typeface="Trebuchet MS"/>
        <a:ea typeface="ＭＳ Ｐゴシック"/>
        <a:cs typeface=""/>
      </a:majorFont>
      <a:minorFont>
        <a:latin typeface="Arial"/>
        <a:ea typeface="ＭＳ Ｐゴシック"/>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Lecture6 (Number Syste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cture6 (Number System)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cture6 (Number System)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cture6 (Number System)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cture6 (Number System)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cture6 (Number System)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cture6 (Number System)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cture6 (Number System)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cture6 (Number System)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cture6 (Number System)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cture6 (Number System)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cture6 (Number System)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31180</TotalTime>
  <Words>1329</Words>
  <Application>Microsoft Office PowerPoint</Application>
  <PresentationFormat>On-screen Show (4:3)</PresentationFormat>
  <Paragraphs>202</Paragraphs>
  <Slides>39</Slides>
  <Notes>38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Trebuchet MS</vt:lpstr>
      <vt:lpstr>Wingdings</vt:lpstr>
      <vt:lpstr>Lecture6 (Number System)</vt:lpstr>
      <vt:lpstr>Lecture 11  Storing and using Bitcoins</vt:lpstr>
      <vt:lpstr>PowerPoint Presentation</vt:lpstr>
      <vt:lpstr>Purchasing Bitcoins</vt:lpstr>
      <vt:lpstr>Purchasing Bitcoins</vt:lpstr>
      <vt:lpstr>Purchasing Bitcoins</vt:lpstr>
      <vt:lpstr>Purchasing Bitcoins</vt:lpstr>
      <vt:lpstr>PowerPoint Presentation</vt:lpstr>
      <vt:lpstr>PowerPoint Presentation</vt:lpstr>
      <vt:lpstr>PowerPoint Presentation</vt:lpstr>
      <vt:lpstr>Key Management</vt:lpstr>
      <vt:lpstr>PowerPoint Presentation</vt:lpstr>
      <vt:lpstr>Goals</vt:lpstr>
      <vt:lpstr>Keys Management</vt:lpstr>
      <vt:lpstr>Wallet software</vt:lpstr>
      <vt:lpstr>Encoding addresses</vt:lpstr>
      <vt:lpstr>PowerPoint Presentation</vt:lpstr>
      <vt:lpstr>PowerPoint Presentation</vt:lpstr>
      <vt:lpstr>Hot storage</vt:lpstr>
      <vt:lpstr>PowerPoint Presentation</vt:lpstr>
      <vt:lpstr>PowerPoint Presentation</vt:lpstr>
      <vt:lpstr>PowerPoint Presentation</vt:lpstr>
      <vt:lpstr>PowerPoint Presentation</vt:lpstr>
      <vt:lpstr>How to store cold info</vt:lpstr>
      <vt:lpstr>PowerPoint Presentation</vt:lpstr>
      <vt:lpstr>Online wallet</vt:lpstr>
      <vt:lpstr>Online wallet tradeoffs</vt:lpstr>
      <vt:lpstr>Bank-like services</vt:lpstr>
      <vt:lpstr>Bitcoin Exchanges</vt:lpstr>
      <vt:lpstr>Buying BTC from an Exchange</vt:lpstr>
      <vt:lpstr>Exchanges: Pros and Cons</vt:lpstr>
      <vt:lpstr>PowerPoint Presentation</vt:lpstr>
      <vt:lpstr>PowerPoint Presentation</vt:lpstr>
      <vt:lpstr>Bank Regulation</vt:lpstr>
      <vt:lpstr>Proof of Reserve</vt:lpstr>
      <vt:lpstr>PowerPoint Presentation</vt:lpstr>
      <vt:lpstr>Scenario: merchant accepts BTC</vt:lpstr>
      <vt:lpstr>PowerPoint Presentation</vt:lpstr>
      <vt:lpstr>PowerPoint Presentation</vt:lpstr>
      <vt:lpstr>End result</vt:lpstr>
    </vt:vector>
  </TitlesOfParts>
  <Manager/>
  <Company>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Ehtesham Zahoor</dc:creator>
  <cp:keywords/>
  <dc:description/>
  <cp:lastModifiedBy>Asif Muhammad</cp:lastModifiedBy>
  <cp:revision>860</cp:revision>
  <dcterms:created xsi:type="dcterms:W3CDTF">2006-05-16T22:38:36Z</dcterms:created>
  <dcterms:modified xsi:type="dcterms:W3CDTF">2023-10-16T16:55:19Z</dcterms:modified>
  <cp:category/>
</cp:coreProperties>
</file>